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62" r:id="rId2"/>
    <p:sldId id="257" r:id="rId3"/>
    <p:sldId id="261" r:id="rId4"/>
    <p:sldId id="271" r:id="rId5"/>
    <p:sldId id="274" r:id="rId6"/>
    <p:sldId id="277" r:id="rId7"/>
    <p:sldId id="279" r:id="rId8"/>
    <p:sldId id="275" r:id="rId9"/>
    <p:sldId id="28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244" autoAdjust="0"/>
  </p:normalViewPr>
  <p:slideViewPr>
    <p:cSldViewPr snapToGrid="0">
      <p:cViewPr varScale="1">
        <p:scale>
          <a:sx n="63" d="100"/>
          <a:sy n="63" d="100"/>
        </p:scale>
        <p:origin x="1454" y="58"/>
      </p:cViewPr>
      <p:guideLst>
        <p:guide pos="3840"/>
        <p:guide orient="horz" pos="2160"/>
      </p:guideLst>
    </p:cSldViewPr>
  </p:slideViewPr>
  <p:notesTextViewPr>
    <p:cViewPr>
      <p:scale>
        <a:sx n="1" d="1"/>
        <a:sy n="1" d="1"/>
      </p:scale>
      <p:origin x="0" y="0"/>
    </p:cViewPr>
  </p:notesTextViewPr>
  <p:notesViewPr>
    <p:cSldViewPr snapToGrid="0" showGuides="1">
      <p:cViewPr varScale="1">
        <p:scale>
          <a:sx n="87" d="100"/>
          <a:sy n="87" d="100"/>
        </p:scale>
        <p:origin x="309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469E50-24C6-4156-8DAA-6DD0C1079C89}" type="doc">
      <dgm:prSet loTypeId="urn:microsoft.com/office/officeart/2005/8/layout/gear1" loCatId="relationship" qsTypeId="urn:microsoft.com/office/officeart/2005/8/quickstyle/simple1" qsCatId="simple" csTypeId="urn:microsoft.com/office/officeart/2005/8/colors/accent1_1" csCatId="accent1" phldr="1"/>
      <dgm:spPr/>
    </dgm:pt>
    <dgm:pt modelId="{D0115B0F-FDFB-494B-AC0A-E04A5EC234DA}">
      <dgm:prSet phldrT="[Text]"/>
      <dgm:spPr/>
      <dgm:t>
        <a:bodyPr/>
        <a:lstStyle/>
        <a:p>
          <a:r>
            <a:rPr lang="en-US" dirty="0"/>
            <a:t>Step 3 Title</a:t>
          </a:r>
        </a:p>
      </dgm:t>
      <dgm:extLst>
        <a:ext uri="{E40237B7-FDA0-4F09-8148-C483321AD2D9}">
          <dgm14:cNvPr xmlns:dgm14="http://schemas.microsoft.com/office/drawing/2010/diagram" id="0" name="" title="Step 3 title"/>
        </a:ext>
      </dgm:extLst>
    </dgm:pt>
    <dgm:pt modelId="{F3ECE90F-7A47-4472-9560-98DC857F992F}" type="parTrans" cxnId="{CD5AA65A-6000-4F48-85D3-EB084B6F41D0}">
      <dgm:prSet/>
      <dgm:spPr/>
      <dgm:t>
        <a:bodyPr/>
        <a:lstStyle/>
        <a:p>
          <a:endParaRPr lang="en-US"/>
        </a:p>
      </dgm:t>
    </dgm:pt>
    <dgm:pt modelId="{39A3B9F5-08CD-49EE-B590-A9FA60312E8F}" type="sibTrans" cxnId="{CD5AA65A-6000-4F48-85D3-EB084B6F41D0}">
      <dgm:prSet/>
      <dgm:spPr/>
      <dgm:t>
        <a:bodyPr/>
        <a:lstStyle/>
        <a:p>
          <a:endParaRPr lang="en-US"/>
        </a:p>
      </dgm:t>
      <dgm:extLst>
        <a:ext uri="{E40237B7-FDA0-4F09-8148-C483321AD2D9}">
          <dgm14:cNvPr xmlns:dgm14="http://schemas.microsoft.com/office/drawing/2010/diagram" id="0" name="" title="Arrow pointing in clockwise direction for step 3"/>
        </a:ext>
      </dgm:extLst>
    </dgm:pt>
    <dgm:pt modelId="{B294A45F-A097-47D5-8F55-FC668EB3C982}">
      <dgm:prSet phldrT="[Text]"/>
      <dgm:spPr/>
      <dgm:t>
        <a:bodyPr/>
        <a:lstStyle/>
        <a:p>
          <a:r>
            <a:rPr lang="en-US" dirty="0"/>
            <a:t>Step 2 Title</a:t>
          </a:r>
        </a:p>
      </dgm:t>
      <dgm:extLst>
        <a:ext uri="{E40237B7-FDA0-4F09-8148-C483321AD2D9}">
          <dgm14:cNvPr xmlns:dgm14="http://schemas.microsoft.com/office/drawing/2010/diagram" id="0" name="" title="Step 2 title"/>
        </a:ext>
      </dgm:extLst>
    </dgm:pt>
    <dgm:pt modelId="{ACBA6356-2F80-466D-9121-489D204B80B8}" type="parTrans" cxnId="{38A955D8-3C8B-463D-BA25-2C9E34FDDEBB}">
      <dgm:prSet/>
      <dgm:spPr/>
      <dgm:t>
        <a:bodyPr/>
        <a:lstStyle/>
        <a:p>
          <a:endParaRPr lang="en-US"/>
        </a:p>
      </dgm:t>
    </dgm:pt>
    <dgm:pt modelId="{881A9571-C437-40E4-90E1-61734033862D}" type="sibTrans" cxnId="{38A955D8-3C8B-463D-BA25-2C9E34FDDEBB}">
      <dgm:prSet/>
      <dgm:spPr/>
      <dgm:t>
        <a:bodyPr/>
        <a:lstStyle/>
        <a:p>
          <a:endParaRPr lang="en-US"/>
        </a:p>
      </dgm:t>
      <dgm:extLst>
        <a:ext uri="{E40237B7-FDA0-4F09-8148-C483321AD2D9}">
          <dgm14:cNvPr xmlns:dgm14="http://schemas.microsoft.com/office/drawing/2010/diagram" id="0" name="" title="Arrow pointing in counterclockwise direction for step 2"/>
        </a:ext>
      </dgm:extLst>
    </dgm:pt>
    <dgm:pt modelId="{A72F579A-815F-4730-AEB0-052A4E2EADB2}">
      <dgm:prSet phldrT="[Text]"/>
      <dgm:spPr/>
      <dgm:t>
        <a:bodyPr/>
        <a:lstStyle/>
        <a:p>
          <a:r>
            <a:rPr lang="en-US" dirty="0"/>
            <a:t>Step 1 Title</a:t>
          </a:r>
        </a:p>
      </dgm:t>
      <dgm:extLst>
        <a:ext uri="{E40237B7-FDA0-4F09-8148-C483321AD2D9}">
          <dgm14:cNvPr xmlns:dgm14="http://schemas.microsoft.com/office/drawing/2010/diagram" id="0" name="" title="Step 1 title"/>
        </a:ext>
      </dgm:extLst>
    </dgm:pt>
    <dgm:pt modelId="{8EA6516C-EB3A-4FC0-BB44-265A3652D4BC}" type="parTrans" cxnId="{D2ECF758-131A-41EE-A789-9D6FDC186481}">
      <dgm:prSet/>
      <dgm:spPr/>
      <dgm:t>
        <a:bodyPr/>
        <a:lstStyle/>
        <a:p>
          <a:endParaRPr lang="en-US"/>
        </a:p>
      </dgm:t>
    </dgm:pt>
    <dgm:pt modelId="{6B184F14-5261-4D1F-8701-947EAF068BB3}" type="sibTrans" cxnId="{D2ECF758-131A-41EE-A789-9D6FDC186481}">
      <dgm:prSet/>
      <dgm:spPr/>
      <dgm:t>
        <a:bodyPr/>
        <a:lstStyle/>
        <a:p>
          <a:endParaRPr lang="en-US"/>
        </a:p>
      </dgm:t>
      <dgm:extLst>
        <a:ext uri="{E40237B7-FDA0-4F09-8148-C483321AD2D9}">
          <dgm14:cNvPr xmlns:dgm14="http://schemas.microsoft.com/office/drawing/2010/diagram" id="0" name="" title="Arrow pointing in clockwise direction for step 1"/>
        </a:ext>
      </dgm:extLst>
    </dgm:pt>
    <dgm:pt modelId="{DF72D2A9-E721-47DF-A758-78A445E0F3CE}" type="pres">
      <dgm:prSet presAssocID="{F1469E50-24C6-4156-8DAA-6DD0C1079C89}" presName="composite" presStyleCnt="0">
        <dgm:presLayoutVars>
          <dgm:chMax val="3"/>
          <dgm:animLvl val="lvl"/>
          <dgm:resizeHandles val="exact"/>
        </dgm:presLayoutVars>
      </dgm:prSet>
      <dgm:spPr/>
    </dgm:pt>
    <dgm:pt modelId="{519C9BB9-1ADD-4304-93EC-C9FE618B8492}" type="pres">
      <dgm:prSet presAssocID="{D0115B0F-FDFB-494B-AC0A-E04A5EC234DA}" presName="gear1" presStyleLbl="node1" presStyleIdx="0" presStyleCnt="3">
        <dgm:presLayoutVars>
          <dgm:chMax val="1"/>
          <dgm:bulletEnabled val="1"/>
        </dgm:presLayoutVars>
      </dgm:prSet>
      <dgm:spPr/>
    </dgm:pt>
    <dgm:pt modelId="{491B49C7-064E-438E-A5AF-D06F604607BC}" type="pres">
      <dgm:prSet presAssocID="{D0115B0F-FDFB-494B-AC0A-E04A5EC234DA}" presName="gear1srcNode" presStyleLbl="node1" presStyleIdx="0" presStyleCnt="3"/>
      <dgm:spPr/>
    </dgm:pt>
    <dgm:pt modelId="{A8AE7A62-856E-43C0-A01E-AB2F291FD15A}" type="pres">
      <dgm:prSet presAssocID="{D0115B0F-FDFB-494B-AC0A-E04A5EC234DA}" presName="gear1dstNode" presStyleLbl="node1" presStyleIdx="0" presStyleCnt="3"/>
      <dgm:spPr/>
    </dgm:pt>
    <dgm:pt modelId="{1CA3202A-9CD1-47F7-9D42-23E46A72BBFC}" type="pres">
      <dgm:prSet presAssocID="{B294A45F-A097-47D5-8F55-FC668EB3C982}" presName="gear2" presStyleLbl="node1" presStyleIdx="1" presStyleCnt="3">
        <dgm:presLayoutVars>
          <dgm:chMax val="1"/>
          <dgm:bulletEnabled val="1"/>
        </dgm:presLayoutVars>
      </dgm:prSet>
      <dgm:spPr/>
    </dgm:pt>
    <dgm:pt modelId="{142EE68D-5808-445A-B73B-CEFF75A2773F}" type="pres">
      <dgm:prSet presAssocID="{B294A45F-A097-47D5-8F55-FC668EB3C982}" presName="gear2srcNode" presStyleLbl="node1" presStyleIdx="1" presStyleCnt="3"/>
      <dgm:spPr/>
    </dgm:pt>
    <dgm:pt modelId="{706E9A05-70AC-494E-B29F-F414922DE00D}" type="pres">
      <dgm:prSet presAssocID="{B294A45F-A097-47D5-8F55-FC668EB3C982}" presName="gear2dstNode" presStyleLbl="node1" presStyleIdx="1" presStyleCnt="3"/>
      <dgm:spPr/>
    </dgm:pt>
    <dgm:pt modelId="{11E70583-C9D9-4A1B-9215-04DC48DCBD8D}" type="pres">
      <dgm:prSet presAssocID="{A72F579A-815F-4730-AEB0-052A4E2EADB2}" presName="gear3" presStyleLbl="node1" presStyleIdx="2" presStyleCnt="3"/>
      <dgm:spPr/>
    </dgm:pt>
    <dgm:pt modelId="{1DC90457-DB2A-4C95-A36F-0563F25B6D53}" type="pres">
      <dgm:prSet presAssocID="{A72F579A-815F-4730-AEB0-052A4E2EADB2}" presName="gear3tx" presStyleLbl="node1" presStyleIdx="2" presStyleCnt="3">
        <dgm:presLayoutVars>
          <dgm:chMax val="1"/>
          <dgm:bulletEnabled val="1"/>
        </dgm:presLayoutVars>
      </dgm:prSet>
      <dgm:spPr/>
    </dgm:pt>
    <dgm:pt modelId="{E9EE43DE-00F8-4019-BA85-9AFF0B3069A7}" type="pres">
      <dgm:prSet presAssocID="{A72F579A-815F-4730-AEB0-052A4E2EADB2}" presName="gear3srcNode" presStyleLbl="node1" presStyleIdx="2" presStyleCnt="3"/>
      <dgm:spPr/>
    </dgm:pt>
    <dgm:pt modelId="{F86AD8D8-4A96-48C0-A843-3A718641AD56}" type="pres">
      <dgm:prSet presAssocID="{A72F579A-815F-4730-AEB0-052A4E2EADB2}" presName="gear3dstNode" presStyleLbl="node1" presStyleIdx="2" presStyleCnt="3"/>
      <dgm:spPr/>
    </dgm:pt>
    <dgm:pt modelId="{1E72715E-7366-4E78-A512-24F37F5D23DC}" type="pres">
      <dgm:prSet presAssocID="{39A3B9F5-08CD-49EE-B590-A9FA60312E8F}" presName="connector1" presStyleLbl="sibTrans2D1" presStyleIdx="0" presStyleCnt="3"/>
      <dgm:spPr/>
    </dgm:pt>
    <dgm:pt modelId="{BE287C59-37F8-4A31-B5A2-F56A3CB15957}" type="pres">
      <dgm:prSet presAssocID="{881A9571-C437-40E4-90E1-61734033862D}" presName="connector2" presStyleLbl="sibTrans2D1" presStyleIdx="1" presStyleCnt="3"/>
      <dgm:spPr/>
    </dgm:pt>
    <dgm:pt modelId="{2A80456C-D6A1-43C9-80B2-09334D6E033A}" type="pres">
      <dgm:prSet presAssocID="{6B184F14-5261-4D1F-8701-947EAF068BB3}" presName="connector3" presStyleLbl="sibTrans2D1" presStyleIdx="2" presStyleCnt="3"/>
      <dgm:spPr/>
    </dgm:pt>
  </dgm:ptLst>
  <dgm:cxnLst>
    <dgm:cxn modelId="{C2825D01-7009-4C7A-9735-E3DA9B56907F}" type="presOf" srcId="{F1469E50-24C6-4156-8DAA-6DD0C1079C89}" destId="{DF72D2A9-E721-47DF-A758-78A445E0F3CE}" srcOrd="0" destOrd="0" presId="urn:microsoft.com/office/officeart/2005/8/layout/gear1"/>
    <dgm:cxn modelId="{05A23107-95A6-48BA-9C15-320B2C8DBD9C}" type="presOf" srcId="{D0115B0F-FDFB-494B-AC0A-E04A5EC234DA}" destId="{A8AE7A62-856E-43C0-A01E-AB2F291FD15A}" srcOrd="2" destOrd="0" presId="urn:microsoft.com/office/officeart/2005/8/layout/gear1"/>
    <dgm:cxn modelId="{E0F29509-14D9-447A-A12F-C58EB915A87F}" type="presOf" srcId="{D0115B0F-FDFB-494B-AC0A-E04A5EC234DA}" destId="{519C9BB9-1ADD-4304-93EC-C9FE618B8492}" srcOrd="0" destOrd="0" presId="urn:microsoft.com/office/officeart/2005/8/layout/gear1"/>
    <dgm:cxn modelId="{A67BBC1F-E27A-45A3-97D8-DB5273212B10}" type="presOf" srcId="{B294A45F-A097-47D5-8F55-FC668EB3C982}" destId="{1CA3202A-9CD1-47F7-9D42-23E46A72BBFC}" srcOrd="0" destOrd="0" presId="urn:microsoft.com/office/officeart/2005/8/layout/gear1"/>
    <dgm:cxn modelId="{F848FB20-E105-42B8-A2CB-C9B380751AC8}" type="presOf" srcId="{B294A45F-A097-47D5-8F55-FC668EB3C982}" destId="{142EE68D-5808-445A-B73B-CEFF75A2773F}" srcOrd="1" destOrd="0" presId="urn:microsoft.com/office/officeart/2005/8/layout/gear1"/>
    <dgm:cxn modelId="{723C8F22-4AB3-42CC-89EC-756A6438D4F8}" type="presOf" srcId="{B294A45F-A097-47D5-8F55-FC668EB3C982}" destId="{706E9A05-70AC-494E-B29F-F414922DE00D}" srcOrd="2" destOrd="0" presId="urn:microsoft.com/office/officeart/2005/8/layout/gear1"/>
    <dgm:cxn modelId="{D3CAA15F-809B-449B-B4C7-F52EC4A84ECE}" type="presOf" srcId="{D0115B0F-FDFB-494B-AC0A-E04A5EC234DA}" destId="{491B49C7-064E-438E-A5AF-D06F604607BC}" srcOrd="1" destOrd="0" presId="urn:microsoft.com/office/officeart/2005/8/layout/gear1"/>
    <dgm:cxn modelId="{EBF6C241-6C40-4A2E-84BC-B52B0944EC7E}" type="presOf" srcId="{A72F579A-815F-4730-AEB0-052A4E2EADB2}" destId="{1DC90457-DB2A-4C95-A36F-0563F25B6D53}" srcOrd="1" destOrd="0" presId="urn:microsoft.com/office/officeart/2005/8/layout/gear1"/>
    <dgm:cxn modelId="{5C012A6F-492C-4216-8D98-1C9CED36B44C}" type="presOf" srcId="{A72F579A-815F-4730-AEB0-052A4E2EADB2}" destId="{E9EE43DE-00F8-4019-BA85-9AFF0B3069A7}" srcOrd="2" destOrd="0" presId="urn:microsoft.com/office/officeart/2005/8/layout/gear1"/>
    <dgm:cxn modelId="{64245054-BF6B-45A8-B6B4-5E3294B19593}" type="presOf" srcId="{A72F579A-815F-4730-AEB0-052A4E2EADB2}" destId="{11E70583-C9D9-4A1B-9215-04DC48DCBD8D}" srcOrd="0" destOrd="0" presId="urn:microsoft.com/office/officeart/2005/8/layout/gear1"/>
    <dgm:cxn modelId="{D2ECF758-131A-41EE-A789-9D6FDC186481}" srcId="{F1469E50-24C6-4156-8DAA-6DD0C1079C89}" destId="{A72F579A-815F-4730-AEB0-052A4E2EADB2}" srcOrd="2" destOrd="0" parTransId="{8EA6516C-EB3A-4FC0-BB44-265A3652D4BC}" sibTransId="{6B184F14-5261-4D1F-8701-947EAF068BB3}"/>
    <dgm:cxn modelId="{B9B0E059-D79B-4376-8D5C-22FF356A77D3}" type="presOf" srcId="{881A9571-C437-40E4-90E1-61734033862D}" destId="{BE287C59-37F8-4A31-B5A2-F56A3CB15957}" srcOrd="0" destOrd="0" presId="urn:microsoft.com/office/officeart/2005/8/layout/gear1"/>
    <dgm:cxn modelId="{CD5AA65A-6000-4F48-85D3-EB084B6F41D0}" srcId="{F1469E50-24C6-4156-8DAA-6DD0C1079C89}" destId="{D0115B0F-FDFB-494B-AC0A-E04A5EC234DA}" srcOrd="0" destOrd="0" parTransId="{F3ECE90F-7A47-4472-9560-98DC857F992F}" sibTransId="{39A3B9F5-08CD-49EE-B590-A9FA60312E8F}"/>
    <dgm:cxn modelId="{78D93DA3-71DA-4B27-AF7D-4F6F06818383}" type="presOf" srcId="{6B184F14-5261-4D1F-8701-947EAF068BB3}" destId="{2A80456C-D6A1-43C9-80B2-09334D6E033A}" srcOrd="0" destOrd="0" presId="urn:microsoft.com/office/officeart/2005/8/layout/gear1"/>
    <dgm:cxn modelId="{38A955D8-3C8B-463D-BA25-2C9E34FDDEBB}" srcId="{F1469E50-24C6-4156-8DAA-6DD0C1079C89}" destId="{B294A45F-A097-47D5-8F55-FC668EB3C982}" srcOrd="1" destOrd="0" parTransId="{ACBA6356-2F80-466D-9121-489D204B80B8}" sibTransId="{881A9571-C437-40E4-90E1-61734033862D}"/>
    <dgm:cxn modelId="{5642BDE9-C21A-403B-9DBE-C06C15AD6197}" type="presOf" srcId="{A72F579A-815F-4730-AEB0-052A4E2EADB2}" destId="{F86AD8D8-4A96-48C0-A843-3A718641AD56}" srcOrd="3" destOrd="0" presId="urn:microsoft.com/office/officeart/2005/8/layout/gear1"/>
    <dgm:cxn modelId="{F00F5FF9-8EEF-4575-883E-9FECBCDECA1B}" type="presOf" srcId="{39A3B9F5-08CD-49EE-B590-A9FA60312E8F}" destId="{1E72715E-7366-4E78-A512-24F37F5D23DC}" srcOrd="0" destOrd="0" presId="urn:microsoft.com/office/officeart/2005/8/layout/gear1"/>
    <dgm:cxn modelId="{AD820DF2-DF49-4404-8EB2-21B39A3FB116}" type="presParOf" srcId="{DF72D2A9-E721-47DF-A758-78A445E0F3CE}" destId="{519C9BB9-1ADD-4304-93EC-C9FE618B8492}" srcOrd="0" destOrd="0" presId="urn:microsoft.com/office/officeart/2005/8/layout/gear1"/>
    <dgm:cxn modelId="{5FCC70D7-F25D-4F83-B73B-CC9743E22AA2}" type="presParOf" srcId="{DF72D2A9-E721-47DF-A758-78A445E0F3CE}" destId="{491B49C7-064E-438E-A5AF-D06F604607BC}" srcOrd="1" destOrd="0" presId="urn:microsoft.com/office/officeart/2005/8/layout/gear1"/>
    <dgm:cxn modelId="{99063BC2-9488-46FC-8DF6-8441C24C3965}" type="presParOf" srcId="{DF72D2A9-E721-47DF-A758-78A445E0F3CE}" destId="{A8AE7A62-856E-43C0-A01E-AB2F291FD15A}" srcOrd="2" destOrd="0" presId="urn:microsoft.com/office/officeart/2005/8/layout/gear1"/>
    <dgm:cxn modelId="{A0BC6D19-907A-47D7-A08F-5D179F64EECA}" type="presParOf" srcId="{DF72D2A9-E721-47DF-A758-78A445E0F3CE}" destId="{1CA3202A-9CD1-47F7-9D42-23E46A72BBFC}" srcOrd="3" destOrd="0" presId="urn:microsoft.com/office/officeart/2005/8/layout/gear1"/>
    <dgm:cxn modelId="{A3B8BF3C-AC9A-49CC-B2EF-B4679D8DF0C6}" type="presParOf" srcId="{DF72D2A9-E721-47DF-A758-78A445E0F3CE}" destId="{142EE68D-5808-445A-B73B-CEFF75A2773F}" srcOrd="4" destOrd="0" presId="urn:microsoft.com/office/officeart/2005/8/layout/gear1"/>
    <dgm:cxn modelId="{F5C1E3F4-99F8-4BD4-BD0B-C5FE69FE5223}" type="presParOf" srcId="{DF72D2A9-E721-47DF-A758-78A445E0F3CE}" destId="{706E9A05-70AC-494E-B29F-F414922DE00D}" srcOrd="5" destOrd="0" presId="urn:microsoft.com/office/officeart/2005/8/layout/gear1"/>
    <dgm:cxn modelId="{FCC3D189-BC5D-47B0-92BA-5A107E436E22}" type="presParOf" srcId="{DF72D2A9-E721-47DF-A758-78A445E0F3CE}" destId="{11E70583-C9D9-4A1B-9215-04DC48DCBD8D}" srcOrd="6" destOrd="0" presId="urn:microsoft.com/office/officeart/2005/8/layout/gear1"/>
    <dgm:cxn modelId="{DFFA59B1-FFDD-46BE-8FA1-73C7504494F7}" type="presParOf" srcId="{DF72D2A9-E721-47DF-A758-78A445E0F3CE}" destId="{1DC90457-DB2A-4C95-A36F-0563F25B6D53}" srcOrd="7" destOrd="0" presId="urn:microsoft.com/office/officeart/2005/8/layout/gear1"/>
    <dgm:cxn modelId="{FB52C3EF-7F00-44BF-9DC3-4F3DB8AE4938}" type="presParOf" srcId="{DF72D2A9-E721-47DF-A758-78A445E0F3CE}" destId="{E9EE43DE-00F8-4019-BA85-9AFF0B3069A7}" srcOrd="8" destOrd="0" presId="urn:microsoft.com/office/officeart/2005/8/layout/gear1"/>
    <dgm:cxn modelId="{A0EEF6B1-DF0D-4309-97B7-44A898FB6001}" type="presParOf" srcId="{DF72D2A9-E721-47DF-A758-78A445E0F3CE}" destId="{F86AD8D8-4A96-48C0-A843-3A718641AD56}" srcOrd="9" destOrd="0" presId="urn:microsoft.com/office/officeart/2005/8/layout/gear1"/>
    <dgm:cxn modelId="{2B9DD819-AFC3-413F-B930-1FC87889253A}" type="presParOf" srcId="{DF72D2A9-E721-47DF-A758-78A445E0F3CE}" destId="{1E72715E-7366-4E78-A512-24F37F5D23DC}" srcOrd="10" destOrd="0" presId="urn:microsoft.com/office/officeart/2005/8/layout/gear1"/>
    <dgm:cxn modelId="{E12A6285-B30D-4A0B-9086-69D1D9BB4F11}" type="presParOf" srcId="{DF72D2A9-E721-47DF-A758-78A445E0F3CE}" destId="{BE287C59-37F8-4A31-B5A2-F56A3CB15957}" srcOrd="11" destOrd="0" presId="urn:microsoft.com/office/officeart/2005/8/layout/gear1"/>
    <dgm:cxn modelId="{AE1DDF6A-5091-4106-9D09-6702BC865C7A}" type="presParOf" srcId="{DF72D2A9-E721-47DF-A758-78A445E0F3CE}" destId="{2A80456C-D6A1-43C9-80B2-09334D6E033A}"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C9BB9-1ADD-4304-93EC-C9FE618B8492}">
      <dsp:nvSpPr>
        <dsp:cNvPr id="0" name=""/>
        <dsp:cNvSpPr/>
      </dsp:nvSpPr>
      <dsp:spPr>
        <a:xfrm>
          <a:off x="2024776" y="2008108"/>
          <a:ext cx="2454354" cy="2454354"/>
        </a:xfrm>
        <a:prstGeom prst="gear9">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Step 3 Title</a:t>
          </a:r>
        </a:p>
      </dsp:txBody>
      <dsp:txXfrm>
        <a:off x="2518210" y="2583029"/>
        <a:ext cx="1467486" cy="1261588"/>
      </dsp:txXfrm>
    </dsp:sp>
    <dsp:sp modelId="{1CA3202A-9CD1-47F7-9D42-23E46A72BBFC}">
      <dsp:nvSpPr>
        <dsp:cNvPr id="0" name=""/>
        <dsp:cNvSpPr/>
      </dsp:nvSpPr>
      <dsp:spPr>
        <a:xfrm>
          <a:off x="596788" y="1427988"/>
          <a:ext cx="1784985" cy="1784985"/>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Step 2 Title</a:t>
          </a:r>
        </a:p>
      </dsp:txBody>
      <dsp:txXfrm>
        <a:off x="1046163" y="1880079"/>
        <a:ext cx="886235" cy="880803"/>
      </dsp:txXfrm>
    </dsp:sp>
    <dsp:sp modelId="{11E70583-C9D9-4A1B-9215-04DC48DCBD8D}">
      <dsp:nvSpPr>
        <dsp:cNvPr id="0" name=""/>
        <dsp:cNvSpPr/>
      </dsp:nvSpPr>
      <dsp:spPr>
        <a:xfrm rot="20700000">
          <a:off x="1596562" y="196530"/>
          <a:ext cx="1748921" cy="1748921"/>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Step 1 Title</a:t>
          </a:r>
        </a:p>
      </dsp:txBody>
      <dsp:txXfrm rot="-20700000">
        <a:off x="1980152" y="580120"/>
        <a:ext cx="981741" cy="981741"/>
      </dsp:txXfrm>
    </dsp:sp>
    <dsp:sp modelId="{1E72715E-7366-4E78-A512-24F37F5D23DC}">
      <dsp:nvSpPr>
        <dsp:cNvPr id="0" name=""/>
        <dsp:cNvSpPr/>
      </dsp:nvSpPr>
      <dsp:spPr>
        <a:xfrm>
          <a:off x="1839004" y="1636070"/>
          <a:ext cx="3141573" cy="3141573"/>
        </a:xfrm>
        <a:prstGeom prst="circularArrow">
          <a:avLst>
            <a:gd name="adj1" fmla="val 4688"/>
            <a:gd name="adj2" fmla="val 299029"/>
            <a:gd name="adj3" fmla="val 2522244"/>
            <a:gd name="adj4" fmla="val 1584824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287C59-37F8-4A31-B5A2-F56A3CB15957}">
      <dsp:nvSpPr>
        <dsp:cNvPr id="0" name=""/>
        <dsp:cNvSpPr/>
      </dsp:nvSpPr>
      <dsp:spPr>
        <a:xfrm>
          <a:off x="280671" y="1031887"/>
          <a:ext cx="2282549" cy="228254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80456C-D6A1-43C9-80B2-09334D6E033A}">
      <dsp:nvSpPr>
        <dsp:cNvPr id="0" name=""/>
        <dsp:cNvSpPr/>
      </dsp:nvSpPr>
      <dsp:spPr>
        <a:xfrm>
          <a:off x="1192019" y="-187699"/>
          <a:ext cx="2461048" cy="246104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4/9/2022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4/9/2022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1</a:t>
            </a:fld>
            <a:endParaRPr lang="en-US"/>
          </a:p>
        </p:txBody>
      </p:sp>
    </p:spTree>
    <p:extLst>
      <p:ext uri="{BB962C8B-B14F-4D97-AF65-F5344CB8AC3E}">
        <p14:creationId xmlns:p14="http://schemas.microsoft.com/office/powerpoint/2010/main" val="38072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Depression is classified as a mental health disorder that is often characterized by sadness, thoughts of emptiness or hopelessness, lack of energy, or interests, as well as other symptoms. While depression is usually mainly treated by therapy and or antidepressants, more and more people are looking outside the box for treatment of depression, as well as other health problems. There are many natural ways to help treat the symptoms of depression. Exercise has been linked with being in a better mood. Physical activity is good for body and mind but is not always easy to do. People that have taken antidepressants and did not do well on them, may be tempted to try a more natural pill to treat their depression. So, what are our options for this alternative? According to an article found on Healthline.com, there are several supplements that have been linked with helping to fight depression. Today we are going to talk about four of them. Saffron, omega-3 fatty acids, SAMe, ST. John’s Wort.</a:t>
            </a:r>
          </a:p>
        </p:txBody>
      </p:sp>
      <p:sp>
        <p:nvSpPr>
          <p:cNvPr id="4" name="Slide Number Placeholder 3"/>
          <p:cNvSpPr>
            <a:spLocks noGrp="1"/>
          </p:cNvSpPr>
          <p:nvPr>
            <p:ph type="sldNum" sz="quarter" idx="5"/>
          </p:nvPr>
        </p:nvSpPr>
        <p:spPr/>
        <p:txBody>
          <a:bodyPr/>
          <a:lstStyle/>
          <a:p>
            <a:fld id="{FC8BD8E7-1312-41F3-99C4-6DA5AF891969}" type="slidenum">
              <a:rPr lang="en-US" smtClean="0"/>
              <a:t>2</a:t>
            </a:fld>
            <a:endParaRPr lang="en-US"/>
          </a:p>
        </p:txBody>
      </p:sp>
    </p:spTree>
    <p:extLst>
      <p:ext uri="{BB962C8B-B14F-4D97-AF65-F5344CB8AC3E}">
        <p14:creationId xmlns:p14="http://schemas.microsoft.com/office/powerpoint/2010/main" val="426747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Saffron is a spice made from crocus sativus, or the saffron crocus. It is native to Asia Minor and southern Europe. The center of the flower containing the red sticks called the stigma, is what is made into saffron spice. Most of the saffron in the world is produced in Iran (Facts and Comparisons). </a:t>
            </a:r>
          </a:p>
          <a:p>
            <a:r>
              <a:rPr lang="en-US" dirty="0"/>
              <a:t>Several studies have shown that saffron has major benefits to depression. It is thought that the compounds </a:t>
            </a:r>
            <a:r>
              <a:rPr lang="en-US" dirty="0" err="1"/>
              <a:t>safranal</a:t>
            </a:r>
            <a:r>
              <a:rPr lang="en-US" dirty="0"/>
              <a:t> and crocin in the plant could be helping depression as they keep dopamine and serotonin balanced.  In 2007, Iranian scientists conducted a trial with 40 depressed adults. Each participant was randomly assigned to receive either a capsule of saffron at 15 mg in the morning and evening or Fluoxetine (Prozac) at 10 mg in the morning and evening for two months. Saffron was shown to have a near identical efficacy rate to Prozac in these patients (Feldman, 2017). More research is still needed to prove the efficacy of saffron as an antidepressant. </a:t>
            </a:r>
          </a:p>
        </p:txBody>
      </p:sp>
      <p:sp>
        <p:nvSpPr>
          <p:cNvPr id="4" name="Slide Number Placeholder 3"/>
          <p:cNvSpPr>
            <a:spLocks noGrp="1"/>
          </p:cNvSpPr>
          <p:nvPr>
            <p:ph type="sldNum" sz="quarter" idx="5"/>
          </p:nvPr>
        </p:nvSpPr>
        <p:spPr/>
        <p:txBody>
          <a:bodyPr/>
          <a:lstStyle/>
          <a:p>
            <a:fld id="{FC8BD8E7-1312-41F3-99C4-6DA5AF891969}" type="slidenum">
              <a:rPr lang="en-US" smtClean="0"/>
              <a:t>3</a:t>
            </a:fld>
            <a:endParaRPr lang="en-US"/>
          </a:p>
        </p:txBody>
      </p:sp>
    </p:spTree>
    <p:extLst>
      <p:ext uri="{BB962C8B-B14F-4D97-AF65-F5344CB8AC3E}">
        <p14:creationId xmlns:p14="http://schemas.microsoft.com/office/powerpoint/2010/main" val="3278561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Omega-3 fats are what is called a good fat. It is a fat we need from our diets. It can be found in fish, flaxseed, and flaxseed oil, walnuts, and more (Hall-Flavin, 2018). Most Americans get Omega-3 in the form of a supplement. </a:t>
            </a:r>
          </a:p>
          <a:p>
            <a:r>
              <a:rPr lang="en-US" dirty="0"/>
              <a:t>Omega-3 fatty acids have been found to be effective in reducing symptoms of depression (often tested using post-partum depression) and other psychiatric disorders including Schizophrenia (Wani et al., 2015). That meta-analysis shows that, although Omega 3 has sometimes found to be effective in the treatment of depression, other studies have found it has no measurable difference versus a placebo. The initial research into the link was interesting, as it focused on the impact of a seafood-rich diet on depression, which led to narrowing of research into the impact of Omega-3 on depression.</a:t>
            </a:r>
          </a:p>
        </p:txBody>
      </p:sp>
      <p:sp>
        <p:nvSpPr>
          <p:cNvPr id="4" name="Slide Number Placeholder 3"/>
          <p:cNvSpPr>
            <a:spLocks noGrp="1"/>
          </p:cNvSpPr>
          <p:nvPr>
            <p:ph type="sldNum" sz="quarter" idx="5"/>
          </p:nvPr>
        </p:nvSpPr>
        <p:spPr/>
        <p:txBody>
          <a:bodyPr/>
          <a:lstStyle/>
          <a:p>
            <a:fld id="{FC8BD8E7-1312-41F3-99C4-6DA5AF891969}" type="slidenum">
              <a:rPr lang="en-US" smtClean="0"/>
              <a:t>4</a:t>
            </a:fld>
            <a:endParaRPr lang="en-US"/>
          </a:p>
        </p:txBody>
      </p:sp>
    </p:spTree>
    <p:extLst>
      <p:ext uri="{BB962C8B-B14F-4D97-AF65-F5344CB8AC3E}">
        <p14:creationId xmlns:p14="http://schemas.microsoft.com/office/powerpoint/2010/main" val="152062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is a synthetic form of a naturally occurring sustenance in the body that helps produce and maintain hormones and cell membranes (Mayoclinic.com).  Some research has indicated that SAM-e can be effective at treating depression, as well as liver disease, and osteoarthritis. It can be taken orally as a pill, injected intramuscularly, or given through an IV. SAM-e is generally safe to take when taken alone and not combined with other medications. As with any supplement, you should talk with your doctor and pharmacist before taking SAM-e because it can interact with some prescription medications as well as other supplements. Aside from causing some typical side effects, SAM-e can also cause serotonin syndrome in people that are taking antidepressants, antipsychotics, amphetamines, such as Adderall, narcotic pain medicines such as tramadol, dextromethorphan, a common cough suppressant, and ST. John’s Wort. It can decrease the effectiveness of levodopa, a prescription medication for Parkinson's disease (Mayoclinic.com). </a:t>
            </a:r>
          </a:p>
        </p:txBody>
      </p:sp>
      <p:sp>
        <p:nvSpPr>
          <p:cNvPr id="4" name="Slide Number Placeholder 3"/>
          <p:cNvSpPr>
            <a:spLocks noGrp="1"/>
          </p:cNvSpPr>
          <p:nvPr>
            <p:ph type="sldNum" sz="quarter" idx="5"/>
          </p:nvPr>
        </p:nvSpPr>
        <p:spPr/>
        <p:txBody>
          <a:bodyPr/>
          <a:lstStyle/>
          <a:p>
            <a:fld id="{FC8BD8E7-1312-41F3-99C4-6DA5AF891969}" type="slidenum">
              <a:rPr lang="en-US" smtClean="0"/>
              <a:t>5</a:t>
            </a:fld>
            <a:endParaRPr lang="en-US"/>
          </a:p>
        </p:txBody>
      </p:sp>
    </p:spTree>
    <p:extLst>
      <p:ext uri="{BB962C8B-B14F-4D97-AF65-F5344CB8AC3E}">
        <p14:creationId xmlns:p14="http://schemas.microsoft.com/office/powerpoint/2010/main" val="452195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John’s Wort has been used to treat depression and many other ailments for centuries. It is commonly used and prescribed in Europe. In the United States, it is sold as a dietary supplement, and therefore not regulated as much as prescription medications are. There have been many trials and studies on St. John’s Wort, some of which are compared with common antidepressants such as Citalopram, generic for Celexa, and Sertraline, generic for Zoloft. One study concluded that it and Citalopram were not effective at reducing symptoms of depression. One study indicated that it was more effective than the placebo, and as effective as the antidepressant, while another study concluded that it was similar in its effectiveness to Sertraline and a placebo (Nccih.nih.gov). </a:t>
            </a:r>
          </a:p>
          <a:p>
            <a:r>
              <a:rPr lang="en-US" dirty="0"/>
              <a:t>St. John’s Wort can interfere with other antidepressants, as well as many other medications. Always consult your doctor and or pharmacist before taking St. John’s Wort if you are taking other medications. St. John’s Wort can increase the likelihood of serotonin syndrome if taken with other antidepressants. It can also weaken other important medications such as birth control, anti-rejection medications for people who have had an organ transplant, certain heart and pain medications, some HIV drugs, a certain blood thinning medication, and even some cancer drugs (Nccih.nih.gov). </a:t>
            </a:r>
          </a:p>
        </p:txBody>
      </p:sp>
      <p:sp>
        <p:nvSpPr>
          <p:cNvPr id="4" name="Slide Number Placeholder 3"/>
          <p:cNvSpPr>
            <a:spLocks noGrp="1"/>
          </p:cNvSpPr>
          <p:nvPr>
            <p:ph type="sldNum" sz="quarter" idx="5"/>
          </p:nvPr>
        </p:nvSpPr>
        <p:spPr/>
        <p:txBody>
          <a:bodyPr/>
          <a:lstStyle/>
          <a:p>
            <a:fld id="{FC8BD8E7-1312-41F3-99C4-6DA5AF891969}" type="slidenum">
              <a:rPr lang="en-US" smtClean="0"/>
              <a:t>6</a:t>
            </a:fld>
            <a:endParaRPr lang="en-US"/>
          </a:p>
        </p:txBody>
      </p:sp>
    </p:spTree>
    <p:extLst>
      <p:ext uri="{BB962C8B-B14F-4D97-AF65-F5344CB8AC3E}">
        <p14:creationId xmlns:p14="http://schemas.microsoft.com/office/powerpoint/2010/main" val="4092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please always talk to your healthcare provider and or pharmacist before adding a supplement to you diet or medication list. Your doctor and or pharmacist should always know everything you are taking to inform you and monitor you for adverse reactions. As with all supplements in the United States, they are not regulated as drugs, but as food. Some are not FDA approved at all. All of these supplements, as many more, can cause interactions with other antidepressants causing serotonin syndrome which is a serious condition.  They can interfere with other serious and sometimes lifesaving medications, which is why it is important to talk with a healthcare provider before taking a new supplement. </a:t>
            </a:r>
          </a:p>
          <a:p>
            <a:r>
              <a:rPr lang="en-US" dirty="0"/>
              <a:t>Depression is a serious mental health condition that also affects your physical health as well. Many of these supplements have shown promise in short-term use, but more research is needed for its long-term use. Some supplements have also been shown to make certain other mental health conditions such as bipolar and schizophrenia worse. Over the counter supplements should not be used as a replacement or a postponement for seeking mental health treatment. </a:t>
            </a:r>
          </a:p>
        </p:txBody>
      </p:sp>
      <p:sp>
        <p:nvSpPr>
          <p:cNvPr id="4" name="Slide Number Placeholder 3"/>
          <p:cNvSpPr>
            <a:spLocks noGrp="1"/>
          </p:cNvSpPr>
          <p:nvPr>
            <p:ph type="sldNum" sz="quarter" idx="5"/>
          </p:nvPr>
        </p:nvSpPr>
        <p:spPr/>
        <p:txBody>
          <a:bodyPr/>
          <a:lstStyle/>
          <a:p>
            <a:fld id="{FC8BD8E7-1312-41F3-99C4-6DA5AF891969}" type="slidenum">
              <a:rPr lang="en-US" smtClean="0"/>
              <a:t>7</a:t>
            </a:fld>
            <a:endParaRPr lang="en-US"/>
          </a:p>
        </p:txBody>
      </p:sp>
    </p:spTree>
    <p:extLst>
      <p:ext uri="{BB962C8B-B14F-4D97-AF65-F5344CB8AC3E}">
        <p14:creationId xmlns:p14="http://schemas.microsoft.com/office/powerpoint/2010/main" val="1138934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4/9/2022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4/9/2022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4/9/2022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4/9/2022</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4/9/2022</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4/9/2022</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4/9/2022</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a:t>Add a footer</a:t>
            </a:r>
            <a:endParaRPr lang="en-US" dirty="0"/>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37CC0096-1860-4642-9CD2-0079EA5E7CD1}" type="datetimeFigureOut">
              <a:rPr lang="en-US" smtClean="0"/>
              <a:pPr/>
              <a:t>4/9/2022</a:t>
            </a:fld>
            <a:endParaRPr lang="en-US"/>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pixabay.com/en/heart-vegetables-harvest-1688027/" TargetMode="External"/><Relationship Id="rId3" Type="http://schemas.openxmlformats.org/officeDocument/2006/relationships/slideLayout" Target="../slideLayouts/slideLayout2.xml"/><Relationship Id="rId7" Type="http://schemas.openxmlformats.org/officeDocument/2006/relationships/image" Target="../media/image2.jpg"/><Relationship Id="rId12"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wallpaperflare.com/dark-depression-mood-people-sad-sorrow-cloud-sky-men-wallpaper-shijw" TargetMode="External"/><Relationship Id="rId11" Type="http://schemas.openxmlformats.org/officeDocument/2006/relationships/hyperlink" Target="https://creativecommons.org/licenses/by/3.0/" TargetMode="External"/><Relationship Id="rId5" Type="http://schemas.openxmlformats.org/officeDocument/2006/relationships/image" Target="../media/image1.jpg"/><Relationship Id="rId10" Type="http://schemas.openxmlformats.org/officeDocument/2006/relationships/hyperlink" Target="https://www.flickr.com/photos/160866001@N07/45643160105" TargetMode="External"/><Relationship Id="rId4" Type="http://schemas.openxmlformats.org/officeDocument/2006/relationships/notesSlide" Target="../notesSlides/notesSlide1.xml"/><Relationship Id="rId9"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5.xml"/><Relationship Id="rId7" Type="http://schemas.openxmlformats.org/officeDocument/2006/relationships/hyperlink" Target="https://creativecommons.org/licenses/by-nd/3.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ushlaventulip06.blogspot.com/2013/10/saffron-expensive-spice-that-has.html" TargetMode="External"/><Relationship Id="rId5" Type="http://schemas.openxmlformats.org/officeDocument/2006/relationships/image" Target="../media/image5.jp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hyperlink" Target="https://www.maxpixel.net/Harvest-Pistils-Saffron-Spice-Pistils-Of-Saffron-2835241"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diagramQuickStyle" Target="../diagrams/quickStyle1.xml"/><Relationship Id="rId12" Type="http://schemas.openxmlformats.org/officeDocument/2006/relationships/hyperlink" Target="https://creativecommons.org/licenses/by/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11" Type="http://schemas.openxmlformats.org/officeDocument/2006/relationships/hyperlink" Target="http://www.tasnimnews.com/en/news/2016/06/28/1116602/omega-3-fatty-acids-reduce-risk-of-fatal-heart-attack" TargetMode="External"/><Relationship Id="rId5" Type="http://schemas.openxmlformats.org/officeDocument/2006/relationships/diagramData" Target="../diagrams/data1.xml"/><Relationship Id="rId10" Type="http://schemas.openxmlformats.org/officeDocument/2006/relationships/image" Target="../media/image7.jp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hyperlink" Target="https://creativecommons.org/licenses/by-nc-sa/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flickr.com/photos/100193876@N06/28222114471" TargetMode="External"/><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Supplements for depression</a:t>
            </a:r>
          </a:p>
        </p:txBody>
      </p:sp>
      <p:sp>
        <p:nvSpPr>
          <p:cNvPr id="3" name="Subtitle 2"/>
          <p:cNvSpPr>
            <a:spLocks noGrp="1"/>
          </p:cNvSpPr>
          <p:nvPr>
            <p:ph type="subTitle" idx="1"/>
          </p:nvPr>
        </p:nvSpPr>
        <p:spPr/>
        <p:txBody>
          <a:bodyPr>
            <a:noAutofit/>
          </a:bodyPr>
          <a:lstStyle/>
          <a:p>
            <a:pPr algn="l"/>
            <a:r>
              <a:rPr lang="en-US" dirty="0">
                <a:latin typeface="Times New Roman" panose="02020603050405020304" pitchFamily="18" charset="0"/>
                <a:cs typeface="Times New Roman" panose="02020603050405020304" pitchFamily="18" charset="0"/>
              </a:rPr>
              <a:t>Hw-499                                                 Amanda wright                                                 3/29/22</a:t>
            </a:r>
          </a:p>
        </p:txBody>
      </p:sp>
      <p:pic>
        <p:nvPicPr>
          <p:cNvPr id="14" name="Picture Placeholder 13">
            <a:extLst>
              <a:ext uri="{FF2B5EF4-FFF2-40B4-BE49-F238E27FC236}">
                <a16:creationId xmlns:a16="http://schemas.microsoft.com/office/drawing/2014/main" id="{48FA5906-EDF0-43C8-8706-C96720519B2C}"/>
              </a:ext>
            </a:extLst>
          </p:cNvPr>
          <p:cNvPicPr>
            <a:picLocks noGrp="1" noChangeAspect="1"/>
          </p:cNvPicPr>
          <p:nvPr>
            <p:ph type="pic" idx="10"/>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2269" r="12269"/>
          <a:stretch>
            <a:fillRect/>
          </a:stretch>
        </p:blipFill>
        <p:spPr/>
      </p:pic>
      <p:pic>
        <p:nvPicPr>
          <p:cNvPr id="16" name="Picture Placeholder 15">
            <a:extLst>
              <a:ext uri="{FF2B5EF4-FFF2-40B4-BE49-F238E27FC236}">
                <a16:creationId xmlns:a16="http://schemas.microsoft.com/office/drawing/2014/main" id="{D33DA2DB-E1D4-4235-9BD7-EA617796438D}"/>
              </a:ext>
            </a:extLst>
          </p:cNvPr>
          <p:cNvPicPr>
            <a:picLocks noGrp="1" noChangeAspect="1"/>
          </p:cNvPicPr>
          <p:nvPr>
            <p:ph type="pic" idx="11"/>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4312" r="4312"/>
          <a:stretch>
            <a:fillRect/>
          </a:stretch>
        </p:blipFill>
        <p:spPr/>
      </p:pic>
      <p:pic>
        <p:nvPicPr>
          <p:cNvPr id="18" name="Picture Placeholder 17">
            <a:extLst>
              <a:ext uri="{FF2B5EF4-FFF2-40B4-BE49-F238E27FC236}">
                <a16:creationId xmlns:a16="http://schemas.microsoft.com/office/drawing/2014/main" id="{CF21AD3A-6798-4113-947D-6C020E6C5C3A}"/>
              </a:ext>
            </a:extLst>
          </p:cNvPr>
          <p:cNvPicPr>
            <a:picLocks noGrp="1" noChangeAspect="1"/>
          </p:cNvPicPr>
          <p:nvPr>
            <p:ph type="pic" idx="12"/>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1727" r="21727"/>
          <a:stretch>
            <a:fillRect/>
          </a:stretch>
        </p:blipFill>
        <p:spPr/>
      </p:pic>
      <p:sp>
        <p:nvSpPr>
          <p:cNvPr id="19" name="TextBox 18">
            <a:extLst>
              <a:ext uri="{FF2B5EF4-FFF2-40B4-BE49-F238E27FC236}">
                <a16:creationId xmlns:a16="http://schemas.microsoft.com/office/drawing/2014/main" id="{E807567D-AD12-4A72-9D7E-E21978064E1C}"/>
              </a:ext>
            </a:extLst>
          </p:cNvPr>
          <p:cNvSpPr txBox="1"/>
          <p:nvPr/>
        </p:nvSpPr>
        <p:spPr>
          <a:xfrm>
            <a:off x="8168640" y="4745737"/>
            <a:ext cx="4023360" cy="230832"/>
          </a:xfrm>
          <a:prstGeom prst="rect">
            <a:avLst/>
          </a:prstGeom>
          <a:noFill/>
        </p:spPr>
        <p:txBody>
          <a:bodyPr wrap="square" rtlCol="0">
            <a:spAutoFit/>
          </a:bodyPr>
          <a:lstStyle/>
          <a:p>
            <a:r>
              <a:rPr lang="en-US" sz="900">
                <a:hlinkClick r:id="rId10" tooltip="https://www.flickr.com/photos/160866001@N07/45643160105"/>
              </a:rPr>
              <a:t>This Photo</a:t>
            </a:r>
            <a:r>
              <a:rPr lang="en-US" sz="900"/>
              <a:t> by Unknown Author is licensed under </a:t>
            </a:r>
            <a:r>
              <a:rPr lang="en-US" sz="900">
                <a:hlinkClick r:id="rId11" tooltip="https://creativecommons.org/licenses/by/3.0/"/>
              </a:rPr>
              <a:t>CC BY</a:t>
            </a:r>
            <a:endParaRPr lang="en-US" sz="900"/>
          </a:p>
        </p:txBody>
      </p:sp>
      <p:pic>
        <p:nvPicPr>
          <p:cNvPr id="4" name="Audio 3">
            <a:hlinkClick r:id="" action="ppaction://media"/>
            <a:extLst>
              <a:ext uri="{FF2B5EF4-FFF2-40B4-BE49-F238E27FC236}">
                <a16:creationId xmlns:a16="http://schemas.microsoft.com/office/drawing/2014/main" id="{F6411EC0-6344-4762-8E5F-CAAFEAA821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mc:Choice xmlns:p14="http://schemas.microsoft.com/office/powerpoint/2010/main" Requires="p14">
      <p:transition spd="med" p14:dur="700" advTm="9445">
        <p:fade/>
      </p:transition>
    </mc:Choice>
    <mc:Fallback>
      <p:transition spd="med" advTm="9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Times New Roman" panose="02020603050405020304" pitchFamily="18" charset="0"/>
                <a:cs typeface="Times New Roman" panose="02020603050405020304" pitchFamily="18" charset="0"/>
              </a:rPr>
              <a:t>Supplements for depression</a:t>
            </a:r>
          </a:p>
        </p:txBody>
      </p:sp>
      <p:sp>
        <p:nvSpPr>
          <p:cNvPr id="3" name="Content Placeholder 2"/>
          <p:cNvSpPr>
            <a:spLocks noGrp="1"/>
          </p:cNvSpPr>
          <p:nvPr>
            <p:ph idx="1"/>
          </p:nvPr>
        </p:nvSpPr>
        <p:spPr/>
        <p:txBody>
          <a:bodyPr/>
          <a:lstStyle/>
          <a:p>
            <a:r>
              <a:rPr lang="en-US" dirty="0">
                <a:solidFill>
                  <a:schemeClr val="tx2"/>
                </a:solidFill>
                <a:latin typeface="Times New Roman" panose="02020603050405020304" pitchFamily="18" charset="0"/>
                <a:cs typeface="Times New Roman" panose="02020603050405020304" pitchFamily="18" charset="0"/>
              </a:rPr>
              <a:t>Saffron</a:t>
            </a:r>
          </a:p>
          <a:p>
            <a:r>
              <a:rPr lang="en-US" dirty="0">
                <a:solidFill>
                  <a:schemeClr val="tx2"/>
                </a:solidFill>
                <a:latin typeface="Times New Roman" panose="02020603050405020304" pitchFamily="18" charset="0"/>
                <a:cs typeface="Times New Roman" panose="02020603050405020304" pitchFamily="18" charset="0"/>
              </a:rPr>
              <a:t>Omega-3 fatty acids</a:t>
            </a:r>
          </a:p>
          <a:p>
            <a:r>
              <a:rPr lang="en-US" dirty="0">
                <a:solidFill>
                  <a:schemeClr val="tx2"/>
                </a:solidFill>
                <a:latin typeface="Times New Roman" panose="02020603050405020304" pitchFamily="18" charset="0"/>
                <a:cs typeface="Times New Roman" panose="02020603050405020304" pitchFamily="18" charset="0"/>
              </a:rPr>
              <a:t>SAMe</a:t>
            </a:r>
          </a:p>
          <a:p>
            <a:r>
              <a:rPr lang="en-US" dirty="0">
                <a:solidFill>
                  <a:schemeClr val="tx2"/>
                </a:solidFill>
                <a:latin typeface="Times New Roman" panose="02020603050405020304" pitchFamily="18" charset="0"/>
                <a:cs typeface="Times New Roman" panose="02020603050405020304" pitchFamily="18" charset="0"/>
              </a:rPr>
              <a:t>ST. John’s wort</a:t>
            </a:r>
          </a:p>
          <a:p>
            <a:pPr marL="45720" indent="0">
              <a:buNone/>
            </a:pPr>
            <a:endParaRPr lang="en-US" dirty="0"/>
          </a:p>
        </p:txBody>
      </p:sp>
      <p:pic>
        <p:nvPicPr>
          <p:cNvPr id="4" name="Audio 3">
            <a:hlinkClick r:id="" action="ppaction://media"/>
            <a:extLst>
              <a:ext uri="{FF2B5EF4-FFF2-40B4-BE49-F238E27FC236}">
                <a16:creationId xmlns:a16="http://schemas.microsoft.com/office/drawing/2014/main" id="{60314044-FC10-4465-B19F-D78CFEEFE9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36970820"/>
      </p:ext>
    </p:extLst>
  </p:cSld>
  <p:clrMapOvr>
    <a:masterClrMapping/>
  </p:clrMapOvr>
  <mc:AlternateContent xmlns:mc="http://schemas.openxmlformats.org/markup-compatibility/2006">
    <mc:Choice xmlns:p14="http://schemas.microsoft.com/office/powerpoint/2010/main" Requires="p14">
      <p:transition spd="med" p14:dur="700" advTm="66233">
        <p:fade/>
      </p:transition>
    </mc:Choice>
    <mc:Fallback>
      <p:transition spd="med" advTm="66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Times New Roman" panose="02020603050405020304" pitchFamily="18" charset="0"/>
                <a:cs typeface="Times New Roman" panose="02020603050405020304" pitchFamily="18" charset="0"/>
              </a:rPr>
              <a:t>saffron</a:t>
            </a:r>
          </a:p>
        </p:txBody>
      </p:sp>
      <p:sp>
        <p:nvSpPr>
          <p:cNvPr id="3" name="Content Placeholder 2"/>
          <p:cNvSpPr>
            <a:spLocks noGrp="1"/>
          </p:cNvSpPr>
          <p:nvPr>
            <p:ph sz="half" idx="1"/>
          </p:nvPr>
        </p:nvSpPr>
        <p:spPr/>
        <p:txBody>
          <a:bodyPr/>
          <a:lstStyle/>
          <a:p>
            <a:r>
              <a:rPr lang="en-US" dirty="0">
                <a:solidFill>
                  <a:schemeClr val="tx2"/>
                </a:solidFill>
                <a:latin typeface="Times New Roman" panose="02020603050405020304" pitchFamily="18" charset="0"/>
                <a:cs typeface="Times New Roman" panose="02020603050405020304" pitchFamily="18" charset="0"/>
              </a:rPr>
              <a:t>Major benefits to depression</a:t>
            </a:r>
          </a:p>
          <a:p>
            <a:r>
              <a:rPr lang="en-US" dirty="0">
                <a:solidFill>
                  <a:schemeClr val="tx2"/>
                </a:solidFill>
                <a:latin typeface="Times New Roman" panose="02020603050405020304" pitchFamily="18" charset="0"/>
                <a:cs typeface="Times New Roman" panose="02020603050405020304" pitchFamily="18" charset="0"/>
              </a:rPr>
              <a:t>Prozac vs Saffron</a:t>
            </a:r>
          </a:p>
          <a:p>
            <a:endParaRPr lang="en-US" dirty="0"/>
          </a:p>
        </p:txBody>
      </p:sp>
      <p:sp>
        <p:nvSpPr>
          <p:cNvPr id="6" name="Content Placeholder 5">
            <a:extLst>
              <a:ext uri="{FF2B5EF4-FFF2-40B4-BE49-F238E27FC236}">
                <a16:creationId xmlns:a16="http://schemas.microsoft.com/office/drawing/2014/main" id="{BB1F2DAB-3B2C-44B5-B940-C09280F59AC3}"/>
              </a:ext>
            </a:extLst>
          </p:cNvPr>
          <p:cNvSpPr>
            <a:spLocks noGrp="1"/>
          </p:cNvSpPr>
          <p:nvPr>
            <p:ph sz="half" idx="2"/>
          </p:nvPr>
        </p:nvSpPr>
        <p:spPr/>
        <p:txBody>
          <a:bodyPr/>
          <a:lstStyle/>
          <a:p>
            <a:r>
              <a:rPr lang="en-US" dirty="0" err="1">
                <a:solidFill>
                  <a:schemeClr val="tx2"/>
                </a:solidFill>
                <a:latin typeface="Times New Roman" panose="02020603050405020304" pitchFamily="18" charset="0"/>
                <a:cs typeface="Times New Roman" panose="02020603050405020304" pitchFamily="18" charset="0"/>
              </a:rPr>
              <a:t>Safranal</a:t>
            </a:r>
            <a:r>
              <a:rPr lang="en-US" dirty="0">
                <a:solidFill>
                  <a:schemeClr val="tx2"/>
                </a:solidFill>
                <a:latin typeface="Times New Roman" panose="02020603050405020304" pitchFamily="18" charset="0"/>
                <a:cs typeface="Times New Roman" panose="02020603050405020304" pitchFamily="18" charset="0"/>
              </a:rPr>
              <a:t> and Crocin</a:t>
            </a:r>
          </a:p>
          <a:p>
            <a:r>
              <a:rPr lang="en-US" dirty="0">
                <a:solidFill>
                  <a:schemeClr val="tx2"/>
                </a:solidFill>
                <a:latin typeface="Times New Roman" panose="02020603050405020304" pitchFamily="18" charset="0"/>
                <a:cs typeface="Times New Roman" panose="02020603050405020304" pitchFamily="18" charset="0"/>
              </a:rPr>
              <a:t>Dopamine and Serotonin</a:t>
            </a:r>
          </a:p>
          <a:p>
            <a:endParaRPr lang="en-US" dirty="0"/>
          </a:p>
          <a:p>
            <a:endParaRPr lang="en-US" dirty="0"/>
          </a:p>
        </p:txBody>
      </p:sp>
      <p:pic>
        <p:nvPicPr>
          <p:cNvPr id="11" name="Picture 10">
            <a:extLst>
              <a:ext uri="{FF2B5EF4-FFF2-40B4-BE49-F238E27FC236}">
                <a16:creationId xmlns:a16="http://schemas.microsoft.com/office/drawing/2014/main" id="{9B0CDE22-7C80-475D-8FEF-C2B66F55973F}"/>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2064" y="2927604"/>
            <a:ext cx="4998720" cy="3249168"/>
          </a:xfrm>
          <a:prstGeom prst="rect">
            <a:avLst/>
          </a:prstGeom>
        </p:spPr>
      </p:pic>
      <p:sp>
        <p:nvSpPr>
          <p:cNvPr id="12" name="TextBox 11">
            <a:extLst>
              <a:ext uri="{FF2B5EF4-FFF2-40B4-BE49-F238E27FC236}">
                <a16:creationId xmlns:a16="http://schemas.microsoft.com/office/drawing/2014/main" id="{04BAB08A-A555-4559-B820-1C013F4FF01F}"/>
              </a:ext>
            </a:extLst>
          </p:cNvPr>
          <p:cNvSpPr txBox="1"/>
          <p:nvPr/>
        </p:nvSpPr>
        <p:spPr>
          <a:xfrm>
            <a:off x="512064" y="6176772"/>
            <a:ext cx="4998720" cy="230832"/>
          </a:xfrm>
          <a:prstGeom prst="rect">
            <a:avLst/>
          </a:prstGeom>
          <a:noFill/>
        </p:spPr>
        <p:txBody>
          <a:bodyPr wrap="square" rtlCol="0">
            <a:spAutoFit/>
          </a:bodyPr>
          <a:lstStyle/>
          <a:p>
            <a:r>
              <a:rPr lang="en-US" sz="900">
                <a:hlinkClick r:id="rId6" tooltip="http://sushlaventulip06.blogspot.com/2013/10/saffron-expensive-spice-that-has.html"/>
              </a:rPr>
              <a:t>This Photo</a:t>
            </a:r>
            <a:r>
              <a:rPr lang="en-US" sz="900"/>
              <a:t> by Unknown Author is licensed under </a:t>
            </a:r>
            <a:r>
              <a:rPr lang="en-US" sz="900">
                <a:hlinkClick r:id="rId7" tooltip="https://creativecommons.org/licenses/by-nd/3.0/"/>
              </a:rPr>
              <a:t>CC BY-ND</a:t>
            </a:r>
            <a:endParaRPr lang="en-US" sz="900"/>
          </a:p>
        </p:txBody>
      </p:sp>
      <p:pic>
        <p:nvPicPr>
          <p:cNvPr id="14" name="Picture 13">
            <a:extLst>
              <a:ext uri="{FF2B5EF4-FFF2-40B4-BE49-F238E27FC236}">
                <a16:creationId xmlns:a16="http://schemas.microsoft.com/office/drawing/2014/main" id="{D617D45D-EF3E-4AF5-B6B6-0C9C94B14C3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303264" y="2825496"/>
            <a:ext cx="3950208" cy="3363468"/>
          </a:xfrm>
          <a:prstGeom prst="rect">
            <a:avLst/>
          </a:prstGeom>
        </p:spPr>
      </p:pic>
      <p:pic>
        <p:nvPicPr>
          <p:cNvPr id="4" name="Audio 3">
            <a:hlinkClick r:id="" action="ppaction://media"/>
            <a:extLst>
              <a:ext uri="{FF2B5EF4-FFF2-40B4-BE49-F238E27FC236}">
                <a16:creationId xmlns:a16="http://schemas.microsoft.com/office/drawing/2014/main" id="{8BCD4F5D-0A41-4C21-AF16-24898B0EEA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60464928"/>
      </p:ext>
    </p:extLst>
  </p:cSld>
  <p:clrMapOvr>
    <a:masterClrMapping/>
  </p:clrMapOvr>
  <mc:AlternateContent xmlns:mc="http://schemas.openxmlformats.org/markup-compatibility/2006">
    <mc:Choice xmlns:p14="http://schemas.microsoft.com/office/powerpoint/2010/main" Requires="p14">
      <p:transition spd="med" p14:dur="700" advTm="68446">
        <p:fade/>
      </p:transition>
    </mc:Choice>
    <mc:Fallback>
      <p:transition spd="med" advTm="684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Times New Roman" panose="02020603050405020304" pitchFamily="18" charset="0"/>
                <a:cs typeface="Times New Roman" panose="02020603050405020304" pitchFamily="18" charset="0"/>
              </a:rPr>
              <a:t>Omega-3 fatty acids</a:t>
            </a:r>
          </a:p>
        </p:txBody>
      </p:sp>
      <p:sp>
        <p:nvSpPr>
          <p:cNvPr id="3" name="Content Placeholder 2"/>
          <p:cNvSpPr>
            <a:spLocks noGrp="1"/>
          </p:cNvSpPr>
          <p:nvPr>
            <p:ph sz="half" idx="1"/>
          </p:nvPr>
        </p:nvSpPr>
        <p:spPr/>
        <p:txBody>
          <a:bodyPr/>
          <a:lstStyle/>
          <a:p>
            <a:r>
              <a:rPr lang="en-US" dirty="0">
                <a:solidFill>
                  <a:schemeClr val="tx2"/>
                </a:solidFill>
                <a:latin typeface="Times New Roman" panose="02020603050405020304" pitchFamily="18" charset="0"/>
                <a:cs typeface="Times New Roman" panose="02020603050405020304" pitchFamily="18" charset="0"/>
              </a:rPr>
              <a:t>Post-partum depression</a:t>
            </a:r>
          </a:p>
          <a:p>
            <a:r>
              <a:rPr lang="en-US" dirty="0">
                <a:solidFill>
                  <a:schemeClr val="tx2"/>
                </a:solidFill>
                <a:latin typeface="Times New Roman" panose="02020603050405020304" pitchFamily="18" charset="0"/>
                <a:cs typeface="Times New Roman" panose="02020603050405020304" pitchFamily="18" charset="0"/>
              </a:rPr>
              <a:t>Schizophrenia</a:t>
            </a:r>
          </a:p>
          <a:p>
            <a:r>
              <a:rPr lang="en-US" dirty="0">
                <a:solidFill>
                  <a:schemeClr val="tx2"/>
                </a:solidFill>
                <a:latin typeface="Times New Roman" panose="02020603050405020304" pitchFamily="18" charset="0"/>
                <a:cs typeface="Times New Roman" panose="02020603050405020304" pitchFamily="18" charset="0"/>
              </a:rPr>
              <a:t>Seafood rich diet</a:t>
            </a:r>
          </a:p>
        </p:txBody>
      </p:sp>
      <p:graphicFrame>
        <p:nvGraphicFramePr>
          <p:cNvPr id="6" name="Content Placeholder 5" descr="Gear diagram with a sequence of 3 steps to show interlocking ideas"/>
          <p:cNvGraphicFramePr>
            <a:graphicFrameLocks noGrp="1"/>
          </p:cNvGraphicFramePr>
          <p:nvPr>
            <p:ph sz="half" idx="2"/>
            <p:extLst>
              <p:ext uri="{D42A27DB-BD31-4B8C-83A1-F6EECF244321}">
                <p14:modId xmlns:p14="http://schemas.microsoft.com/office/powerpoint/2010/main" val="2698015641"/>
              </p:ext>
            </p:extLst>
          </p:nvPr>
        </p:nvGraphicFramePr>
        <p:xfrm>
          <a:off x="6172200" y="1714500"/>
          <a:ext cx="4495800" cy="44624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a:extLst>
              <a:ext uri="{FF2B5EF4-FFF2-40B4-BE49-F238E27FC236}">
                <a16:creationId xmlns:a16="http://schemas.microsoft.com/office/drawing/2014/main" id="{24BA242C-30FC-4440-B30B-420FD433E82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437376" y="891703"/>
            <a:ext cx="5205984" cy="5305425"/>
          </a:xfrm>
          <a:prstGeom prst="rect">
            <a:avLst/>
          </a:prstGeom>
        </p:spPr>
      </p:pic>
      <p:sp>
        <p:nvSpPr>
          <p:cNvPr id="7" name="TextBox 6">
            <a:extLst>
              <a:ext uri="{FF2B5EF4-FFF2-40B4-BE49-F238E27FC236}">
                <a16:creationId xmlns:a16="http://schemas.microsoft.com/office/drawing/2014/main" id="{574B0009-269B-4336-9FDC-C8B2F4538D26}"/>
              </a:ext>
            </a:extLst>
          </p:cNvPr>
          <p:cNvSpPr txBox="1"/>
          <p:nvPr/>
        </p:nvSpPr>
        <p:spPr>
          <a:xfrm>
            <a:off x="2286000" y="6081712"/>
            <a:ext cx="7620000" cy="230832"/>
          </a:xfrm>
          <a:prstGeom prst="rect">
            <a:avLst/>
          </a:prstGeom>
          <a:noFill/>
        </p:spPr>
        <p:txBody>
          <a:bodyPr wrap="square" rtlCol="0">
            <a:spAutoFit/>
          </a:bodyPr>
          <a:lstStyle/>
          <a:p>
            <a:r>
              <a:rPr lang="en-US" sz="900">
                <a:hlinkClick r:id="rId11" tooltip="http://www.tasnimnews.com/en/news/2016/06/28/1116602/omega-3-fatty-acids-reduce-risk-of-fatal-heart-attack"/>
              </a:rPr>
              <a:t>This Photo</a:t>
            </a:r>
            <a:r>
              <a:rPr lang="en-US" sz="900"/>
              <a:t> by Unknown Author is licensed under </a:t>
            </a:r>
            <a:r>
              <a:rPr lang="en-US" sz="900">
                <a:hlinkClick r:id="rId12" tooltip="https://creativecommons.org/licenses/by/3.0/"/>
              </a:rPr>
              <a:t>CC BY</a:t>
            </a:r>
            <a:endParaRPr lang="en-US" sz="900"/>
          </a:p>
        </p:txBody>
      </p:sp>
      <p:pic>
        <p:nvPicPr>
          <p:cNvPr id="4" name="Audio 3">
            <a:hlinkClick r:id="" action="ppaction://media"/>
            <a:extLst>
              <a:ext uri="{FF2B5EF4-FFF2-40B4-BE49-F238E27FC236}">
                <a16:creationId xmlns:a16="http://schemas.microsoft.com/office/drawing/2014/main" id="{D9357E08-6D5F-42C8-A1D4-4BC853A7C7E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82416307"/>
      </p:ext>
    </p:extLst>
  </p:cSld>
  <p:clrMapOvr>
    <a:masterClrMapping/>
  </p:clrMapOvr>
  <mc:AlternateContent xmlns:mc="http://schemas.openxmlformats.org/markup-compatibility/2006">
    <mc:Choice xmlns:p14="http://schemas.microsoft.com/office/powerpoint/2010/main" Requires="p14">
      <p:transition spd="med" p14:dur="700" advTm="58454">
        <p:fade/>
      </p:transition>
    </mc:Choice>
    <mc:Fallback>
      <p:transition spd="med" advTm="584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tx2"/>
                </a:solidFill>
                <a:latin typeface="Times New Roman" panose="02020603050405020304" pitchFamily="18" charset="0"/>
                <a:cs typeface="Times New Roman" panose="02020603050405020304" pitchFamily="18" charset="0"/>
              </a:rPr>
              <a:t>Sam-E</a:t>
            </a:r>
          </a:p>
        </p:txBody>
      </p:sp>
      <p:pic>
        <p:nvPicPr>
          <p:cNvPr id="8" name="Content Placeholder 7" descr="A picture containing text&#10;&#10;Description automatically generated">
            <a:extLst>
              <a:ext uri="{FF2B5EF4-FFF2-40B4-BE49-F238E27FC236}">
                <a16:creationId xmlns:a16="http://schemas.microsoft.com/office/drawing/2014/main" id="{A9DED437-8F8F-470D-916D-3002C587022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931194" y="2481263"/>
            <a:ext cx="3690937" cy="3690937"/>
          </a:xfrm>
        </p:spPr>
      </p:pic>
      <p:sp>
        <p:nvSpPr>
          <p:cNvPr id="5" name="Content Placeholder 4"/>
          <p:cNvSpPr>
            <a:spLocks noGrp="1"/>
          </p:cNvSpPr>
          <p:nvPr>
            <p:ph sz="quarter" idx="4"/>
          </p:nvPr>
        </p:nvSpPr>
        <p:spPr/>
        <p:txBody>
          <a:bodyPr>
            <a:normAutofit/>
          </a:bodyPr>
          <a:lstStyle/>
          <a:p>
            <a:r>
              <a:rPr lang="en-US" b="0" i="0" dirty="0">
                <a:solidFill>
                  <a:srgbClr val="111111"/>
                </a:solidFill>
                <a:effectLst/>
                <a:latin typeface="Times New Roman" panose="02020603050405020304" pitchFamily="18" charset="0"/>
                <a:cs typeface="Times New Roman" panose="02020603050405020304" pitchFamily="18" charset="0"/>
              </a:rPr>
              <a:t> es-uh-den-o-</a:t>
            </a:r>
            <a:r>
              <a:rPr lang="en-US" b="0" i="0" dirty="0" err="1">
                <a:solidFill>
                  <a:srgbClr val="111111"/>
                </a:solidFill>
                <a:effectLst/>
                <a:latin typeface="Times New Roman" panose="02020603050405020304" pitchFamily="18" charset="0"/>
                <a:cs typeface="Times New Roman" panose="02020603050405020304" pitchFamily="18" charset="0"/>
              </a:rPr>
              <a:t>sul</a:t>
            </a:r>
            <a:r>
              <a:rPr lang="en-US" b="0" i="0" dirty="0">
                <a:solidFill>
                  <a:srgbClr val="111111"/>
                </a:solidFill>
                <a:effectLst/>
                <a:latin typeface="Times New Roman" panose="02020603050405020304" pitchFamily="18" charset="0"/>
                <a:cs typeface="Times New Roman" panose="02020603050405020304" pitchFamily="18" charset="0"/>
              </a:rPr>
              <a:t>-</a:t>
            </a:r>
            <a:r>
              <a:rPr lang="en-US" b="0" i="0" dirty="0" err="1">
                <a:solidFill>
                  <a:srgbClr val="111111"/>
                </a:solidFill>
                <a:effectLst/>
                <a:latin typeface="Times New Roman" panose="02020603050405020304" pitchFamily="18" charset="0"/>
                <a:cs typeface="Times New Roman" panose="02020603050405020304" pitchFamily="18" charset="0"/>
              </a:rPr>
              <a:t>muh</a:t>
            </a:r>
            <a:r>
              <a:rPr lang="en-US" b="0" i="0" dirty="0">
                <a:solidFill>
                  <a:srgbClr val="111111"/>
                </a:solidFill>
                <a:effectLst/>
                <a:latin typeface="Times New Roman" panose="02020603050405020304" pitchFamily="18" charset="0"/>
                <a:cs typeface="Times New Roman" panose="02020603050405020304" pitchFamily="18" charset="0"/>
              </a:rPr>
              <a:t>-THIE-o-</a:t>
            </a:r>
            <a:r>
              <a:rPr lang="en-US" b="0" i="0" dirty="0" err="1">
                <a:solidFill>
                  <a:srgbClr val="111111"/>
                </a:solidFill>
                <a:effectLst/>
                <a:latin typeface="Times New Roman" panose="02020603050405020304" pitchFamily="18" charset="0"/>
                <a:cs typeface="Times New Roman" panose="02020603050405020304" pitchFamily="18" charset="0"/>
              </a:rPr>
              <a:t>neen</a:t>
            </a:r>
            <a:endParaRPr lang="en-US" b="0" i="0" dirty="0">
              <a:solidFill>
                <a:srgbClr val="111111"/>
              </a:solidFill>
              <a:effectLst/>
              <a:latin typeface="Times New Roman" panose="02020603050405020304" pitchFamily="18" charset="0"/>
              <a:cs typeface="Times New Roman" panose="02020603050405020304" pitchFamily="18" charset="0"/>
            </a:endParaRPr>
          </a:p>
          <a:p>
            <a:r>
              <a:rPr lang="en-US" b="1" dirty="0">
                <a:solidFill>
                  <a:srgbClr val="111111"/>
                </a:solidFill>
                <a:latin typeface="Times New Roman" panose="02020603050405020304" pitchFamily="18" charset="0"/>
                <a:cs typeface="Times New Roman" panose="02020603050405020304" pitchFamily="18" charset="0"/>
              </a:rPr>
              <a:t>It is used to treats </a:t>
            </a:r>
            <a:endParaRPr lang="en-US" b="1" dirty="0">
              <a:solidFill>
                <a:schemeClr val="tx2"/>
              </a:solidFill>
              <a:latin typeface="Times New Roman" panose="02020603050405020304" pitchFamily="18" charset="0"/>
              <a:cs typeface="Times New Roman" panose="02020603050405020304" pitchFamily="18" charset="0"/>
            </a:endParaRPr>
          </a:p>
          <a:p>
            <a:r>
              <a:rPr lang="en-US" dirty="0">
                <a:solidFill>
                  <a:schemeClr val="tx2"/>
                </a:solidFill>
                <a:latin typeface="Times New Roman" panose="02020603050405020304" pitchFamily="18" charset="0"/>
                <a:cs typeface="Times New Roman" panose="02020603050405020304" pitchFamily="18" charset="0"/>
              </a:rPr>
              <a:t>Depression</a:t>
            </a:r>
          </a:p>
          <a:p>
            <a:r>
              <a:rPr lang="en-US" dirty="0">
                <a:solidFill>
                  <a:schemeClr val="tx2"/>
                </a:solidFill>
                <a:latin typeface="Times New Roman" panose="02020603050405020304" pitchFamily="18" charset="0"/>
                <a:cs typeface="Times New Roman" panose="02020603050405020304" pitchFamily="18" charset="0"/>
              </a:rPr>
              <a:t>Liver Disease</a:t>
            </a:r>
          </a:p>
          <a:p>
            <a:r>
              <a:rPr lang="en-US" dirty="0">
                <a:solidFill>
                  <a:schemeClr val="tx2"/>
                </a:solidFill>
                <a:latin typeface="Times New Roman" panose="02020603050405020304" pitchFamily="18" charset="0"/>
                <a:cs typeface="Times New Roman" panose="02020603050405020304" pitchFamily="18" charset="0"/>
              </a:rPr>
              <a:t>Osteoarthritis</a:t>
            </a:r>
          </a:p>
        </p:txBody>
      </p:sp>
      <p:sp>
        <p:nvSpPr>
          <p:cNvPr id="9" name="TextBox 8">
            <a:extLst>
              <a:ext uri="{FF2B5EF4-FFF2-40B4-BE49-F238E27FC236}">
                <a16:creationId xmlns:a16="http://schemas.microsoft.com/office/drawing/2014/main" id="{A07BD837-7CC1-46A7-A22F-DBE90B21CD89}"/>
              </a:ext>
            </a:extLst>
          </p:cNvPr>
          <p:cNvSpPr txBox="1"/>
          <p:nvPr/>
        </p:nvSpPr>
        <p:spPr>
          <a:xfrm>
            <a:off x="6172200" y="1856065"/>
            <a:ext cx="5007864" cy="523220"/>
          </a:xfrm>
          <a:prstGeom prst="rect">
            <a:avLst/>
          </a:prstGeom>
          <a:noFill/>
        </p:spPr>
        <p:txBody>
          <a:bodyPr wrap="square" rtlCol="0">
            <a:spAutoFit/>
          </a:bodyPr>
          <a:lstStyle/>
          <a:p>
            <a:r>
              <a:rPr lang="en-US" sz="2800" b="1" i="0" dirty="0">
                <a:solidFill>
                  <a:schemeClr val="tx2"/>
                </a:solidFill>
                <a:effectLst/>
                <a:latin typeface="Times New Roman" panose="02020603050405020304" pitchFamily="18" charset="0"/>
                <a:cs typeface="Times New Roman" panose="02020603050405020304" pitchFamily="18" charset="0"/>
              </a:rPr>
              <a:t>S-Adenosyl methionine</a:t>
            </a:r>
            <a:endParaRPr lang="en-US" sz="2800" b="1" dirty="0">
              <a:solidFill>
                <a:schemeClr val="tx2"/>
              </a:solidFill>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28AB71EF-AB20-47C2-B89D-86BA118BFE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36938739"/>
      </p:ext>
    </p:extLst>
  </p:cSld>
  <p:clrMapOvr>
    <a:masterClrMapping/>
  </p:clrMapOvr>
  <mc:AlternateContent xmlns:mc="http://schemas.openxmlformats.org/markup-compatibility/2006">
    <mc:Choice xmlns:p14="http://schemas.microsoft.com/office/powerpoint/2010/main" Requires="p14">
      <p:transition spd="med" p14:dur="700" advTm="86271">
        <p:fade/>
      </p:transition>
    </mc:Choice>
    <mc:Fallback>
      <p:transition spd="med" advTm="862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solidFill>
                  <a:schemeClr val="tx2"/>
                </a:solidFill>
                <a:latin typeface="Times New Roman" panose="02020603050405020304" pitchFamily="18" charset="0"/>
                <a:cs typeface="Times New Roman" panose="02020603050405020304" pitchFamily="18" charset="0"/>
              </a:rPr>
              <a:t>St. john’s wort</a:t>
            </a:r>
          </a:p>
        </p:txBody>
      </p:sp>
      <p:pic>
        <p:nvPicPr>
          <p:cNvPr id="6" name="Content Placeholder 5">
            <a:extLst>
              <a:ext uri="{FF2B5EF4-FFF2-40B4-BE49-F238E27FC236}">
                <a16:creationId xmlns:a16="http://schemas.microsoft.com/office/drawing/2014/main" id="{03339FA7-DE9F-4531-BB0C-A612189E0DFE}"/>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93812" y="457200"/>
            <a:ext cx="5715000" cy="5715000"/>
          </a:xfrm>
        </p:spPr>
      </p:pic>
      <p:sp>
        <p:nvSpPr>
          <p:cNvPr id="3" name="Text Placeholder 2"/>
          <p:cNvSpPr>
            <a:spLocks noGrp="1"/>
          </p:cNvSpPr>
          <p:nvPr>
            <p:ph type="body" sz="half" idx="2"/>
          </p:nvPr>
        </p:nvSpPr>
        <p:spPr/>
        <p:txBody>
          <a:bodyPr>
            <a:normAutofit/>
          </a:bodyPr>
          <a:lstStyle/>
          <a:p>
            <a:r>
              <a:rPr lang="en-US" sz="2000" dirty="0">
                <a:solidFill>
                  <a:schemeClr val="tx2"/>
                </a:solidFill>
                <a:latin typeface="Times New Roman" panose="02020603050405020304" pitchFamily="18" charset="0"/>
                <a:cs typeface="Times New Roman" panose="02020603050405020304" pitchFamily="18" charset="0"/>
              </a:rPr>
              <a:t>A wildflower with deep roots in Europe</a:t>
            </a:r>
          </a:p>
          <a:p>
            <a:r>
              <a:rPr lang="en-US" sz="2000" dirty="0">
                <a:solidFill>
                  <a:schemeClr val="tx2"/>
                </a:solidFill>
                <a:latin typeface="Times New Roman" panose="02020603050405020304" pitchFamily="18" charset="0"/>
                <a:cs typeface="Times New Roman" panose="02020603050405020304" pitchFamily="18" charset="0"/>
              </a:rPr>
              <a:t>Used for depression</a:t>
            </a:r>
          </a:p>
          <a:p>
            <a:r>
              <a:rPr lang="en-US" sz="2000" dirty="0">
                <a:solidFill>
                  <a:schemeClr val="tx2"/>
                </a:solidFill>
                <a:latin typeface="Times New Roman" panose="02020603050405020304" pitchFamily="18" charset="0"/>
                <a:cs typeface="Times New Roman" panose="02020603050405020304" pitchFamily="18" charset="0"/>
              </a:rPr>
              <a:t>Mixed results on effectiveness</a:t>
            </a:r>
          </a:p>
        </p:txBody>
      </p:sp>
      <p:sp>
        <p:nvSpPr>
          <p:cNvPr id="7" name="TextBox 6">
            <a:extLst>
              <a:ext uri="{FF2B5EF4-FFF2-40B4-BE49-F238E27FC236}">
                <a16:creationId xmlns:a16="http://schemas.microsoft.com/office/drawing/2014/main" id="{416CDBA8-BEF1-4666-892D-14975115105C}"/>
              </a:ext>
            </a:extLst>
          </p:cNvPr>
          <p:cNvSpPr txBox="1"/>
          <p:nvPr/>
        </p:nvSpPr>
        <p:spPr>
          <a:xfrm>
            <a:off x="1293812" y="6172200"/>
            <a:ext cx="5715000" cy="230832"/>
          </a:xfrm>
          <a:prstGeom prst="rect">
            <a:avLst/>
          </a:prstGeom>
          <a:noFill/>
        </p:spPr>
        <p:txBody>
          <a:bodyPr wrap="square" rtlCol="0">
            <a:spAutoFit/>
          </a:bodyPr>
          <a:lstStyle/>
          <a:p>
            <a:r>
              <a:rPr lang="en-US" sz="900">
                <a:hlinkClick r:id="rId6" tooltip="https://www.flickr.com/photos/100193876@N06/28222114471"/>
              </a:rPr>
              <a:t>This Photo</a:t>
            </a:r>
            <a:r>
              <a:rPr lang="en-US" sz="900"/>
              <a:t> by Unknown Author is licensed under </a:t>
            </a:r>
            <a:r>
              <a:rPr lang="en-US" sz="900">
                <a:hlinkClick r:id="rId7" tooltip="https://creativecommons.org/licenses/by-nc-sa/3.0/"/>
              </a:rPr>
              <a:t>CC BY-SA-NC</a:t>
            </a:r>
            <a:endParaRPr lang="en-US" sz="900"/>
          </a:p>
        </p:txBody>
      </p:sp>
      <p:pic>
        <p:nvPicPr>
          <p:cNvPr id="2" name="Audio 1">
            <a:hlinkClick r:id="" action="ppaction://media"/>
            <a:extLst>
              <a:ext uri="{FF2B5EF4-FFF2-40B4-BE49-F238E27FC236}">
                <a16:creationId xmlns:a16="http://schemas.microsoft.com/office/drawing/2014/main" id="{2FB4CC0F-DD9A-4114-8340-D75F35BF04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78986930"/>
      </p:ext>
    </p:extLst>
  </p:cSld>
  <p:clrMapOvr>
    <a:masterClrMapping/>
  </p:clrMapOvr>
  <mc:AlternateContent xmlns:mc="http://schemas.openxmlformats.org/markup-compatibility/2006">
    <mc:Choice xmlns:p14="http://schemas.microsoft.com/office/powerpoint/2010/main" Requires="p14">
      <p:transition spd="med" p14:dur="700" advTm="119360">
        <p:fade/>
      </p:transition>
    </mc:Choice>
    <mc:Fallback>
      <p:transition spd="med" advTm="119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024D-CBFF-4610-AD25-AB22637A13B4}"/>
              </a:ext>
            </a:extLst>
          </p:cNvPr>
          <p:cNvSpPr>
            <a:spLocks noGrp="1"/>
          </p:cNvSpPr>
          <p:nvPr>
            <p:ph type="title"/>
          </p:nvPr>
        </p:nvSpPr>
        <p:spPr/>
        <p:txBody>
          <a:bodyPr/>
          <a:lstStyle/>
          <a:p>
            <a:r>
              <a:rPr lang="en-US" dirty="0">
                <a:solidFill>
                  <a:schemeClr val="tx2"/>
                </a:solidFill>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E7689F90-EB3A-475C-A272-E14BE15C2D84}"/>
              </a:ext>
            </a:extLst>
          </p:cNvPr>
          <p:cNvSpPr>
            <a:spLocks noGrp="1"/>
          </p:cNvSpPr>
          <p:nvPr>
            <p:ph idx="1"/>
          </p:nvPr>
        </p:nvSpPr>
        <p:spPr/>
        <p:txBody>
          <a:bodyPr/>
          <a:lstStyle/>
          <a:p>
            <a:r>
              <a:rPr lang="en-US" dirty="0">
                <a:solidFill>
                  <a:schemeClr val="tx2"/>
                </a:solidFill>
                <a:latin typeface="Times New Roman" panose="02020603050405020304" pitchFamily="18" charset="0"/>
                <a:cs typeface="Times New Roman" panose="02020603050405020304" pitchFamily="18" charset="0"/>
              </a:rPr>
              <a:t>Talk with your doctor and or pharmacist</a:t>
            </a:r>
          </a:p>
          <a:p>
            <a:r>
              <a:rPr lang="en-US" dirty="0">
                <a:solidFill>
                  <a:schemeClr val="tx2"/>
                </a:solidFill>
                <a:latin typeface="Times New Roman" panose="02020603050405020304" pitchFamily="18" charset="0"/>
                <a:cs typeface="Times New Roman" panose="02020603050405020304" pitchFamily="18" charset="0"/>
              </a:rPr>
              <a:t>Not FDA approved or regulated</a:t>
            </a:r>
          </a:p>
          <a:p>
            <a:r>
              <a:rPr lang="en-US" dirty="0">
                <a:solidFill>
                  <a:schemeClr val="tx2"/>
                </a:solidFill>
                <a:latin typeface="Times New Roman" panose="02020603050405020304" pitchFamily="18" charset="0"/>
                <a:cs typeface="Times New Roman" panose="02020603050405020304" pitchFamily="18" charset="0"/>
              </a:rPr>
              <a:t>Interactions</a:t>
            </a:r>
          </a:p>
          <a:p>
            <a:r>
              <a:rPr lang="en-US" dirty="0">
                <a:solidFill>
                  <a:schemeClr val="tx2"/>
                </a:solidFill>
                <a:latin typeface="Times New Roman" panose="02020603050405020304" pitchFamily="18" charset="0"/>
                <a:cs typeface="Times New Roman" panose="02020603050405020304" pitchFamily="18" charset="0"/>
              </a:rPr>
              <a:t>Depression is serious and should be treated as such</a:t>
            </a:r>
          </a:p>
          <a:p>
            <a:endParaRPr lang="en-US" dirty="0">
              <a:solidFill>
                <a:schemeClr val="tx2"/>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B2EF53C1-61D1-445D-A9EE-EACC0B5CDE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68444304"/>
      </p:ext>
    </p:extLst>
  </p:cSld>
  <p:clrMapOvr>
    <a:masterClrMapping/>
  </p:clrMapOvr>
  <mc:AlternateContent xmlns:mc="http://schemas.openxmlformats.org/markup-compatibility/2006">
    <mc:Choice xmlns:p14="http://schemas.microsoft.com/office/powerpoint/2010/main" Requires="p14">
      <p:transition spd="med" p14:dur="700" advTm="159763">
        <p:fade/>
      </p:transition>
    </mc:Choice>
    <mc:Fallback>
      <p:transition spd="med" advTm="1597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tx2"/>
                </a:solidFill>
                <a:latin typeface="Times New Roman" panose="02020603050405020304" pitchFamily="18" charset="0"/>
                <a:cs typeface="Times New Roman" panose="02020603050405020304" pitchFamily="18" charset="0"/>
              </a:rPr>
              <a:t>references</a:t>
            </a:r>
          </a:p>
        </p:txBody>
      </p:sp>
      <p:sp>
        <p:nvSpPr>
          <p:cNvPr id="2" name="TextBox 1">
            <a:extLst>
              <a:ext uri="{FF2B5EF4-FFF2-40B4-BE49-F238E27FC236}">
                <a16:creationId xmlns:a16="http://schemas.microsoft.com/office/drawing/2014/main" id="{0089F132-74D4-46AD-B7EE-E36D4DDE8903}"/>
              </a:ext>
            </a:extLst>
          </p:cNvPr>
          <p:cNvSpPr txBox="1"/>
          <p:nvPr/>
        </p:nvSpPr>
        <p:spPr>
          <a:xfrm>
            <a:off x="532660" y="1757779"/>
            <a:ext cx="11283519" cy="4678204"/>
          </a:xfrm>
          <a:prstGeom prst="rect">
            <a:avLst/>
          </a:prstGeom>
          <a:noFill/>
        </p:spPr>
        <p:txBody>
          <a:bodyPr wrap="square" rtlCol="0">
            <a:spAutoFit/>
          </a:bodyPr>
          <a:lstStyle/>
          <a:p>
            <a:pPr algn="ctr"/>
            <a:r>
              <a:rPr lang="en-US" sz="2000" dirty="0">
                <a:solidFill>
                  <a:schemeClr val="tx2"/>
                </a:solidFill>
                <a:effectLst/>
                <a:latin typeface="Times New Roman" panose="02020603050405020304" pitchFamily="18" charset="0"/>
                <a:cs typeface="Times New Roman" panose="02020603050405020304" pitchFamily="18" charset="0"/>
              </a:rPr>
              <a:t>Feldman, E. (2017AD, August 1). </a:t>
            </a:r>
            <a:r>
              <a:rPr lang="en-US" sz="2000" i="1" dirty="0">
                <a:solidFill>
                  <a:schemeClr val="tx2"/>
                </a:solidFill>
                <a:effectLst/>
                <a:latin typeface="Times New Roman" panose="02020603050405020304" pitchFamily="18" charset="0"/>
                <a:cs typeface="Times New Roman" panose="02020603050405020304" pitchFamily="18" charset="0"/>
              </a:rPr>
              <a:t>Saffron and depression: What do we know and where do we go?</a:t>
            </a:r>
            <a:r>
              <a:rPr lang="en-US" sz="2000" dirty="0">
                <a:solidFill>
                  <a:schemeClr val="tx2"/>
                </a:solidFill>
                <a:effectLst/>
                <a:latin typeface="Times New Roman" panose="02020603050405020304" pitchFamily="18" charset="0"/>
                <a:cs typeface="Times New Roman" panose="02020603050405020304" pitchFamily="18" charset="0"/>
              </a:rPr>
              <a:t> Relias Media - Continuing Medical Education Publishing. Retrieved April 7, 2022, from https://www.reliasmedia.com/articles/141161-saffron-and-depression-what-do-we-know-and-where-do-we-go </a:t>
            </a:r>
          </a:p>
          <a:p>
            <a:pPr algn="ctr"/>
            <a:endParaRPr lang="en-US" sz="2000" dirty="0">
              <a:solidFill>
                <a:schemeClr val="tx2"/>
              </a:solidFill>
              <a:effectLst/>
              <a:latin typeface="Times New Roman" panose="02020603050405020304" pitchFamily="18" charset="0"/>
              <a:cs typeface="Times New Roman" panose="02020603050405020304" pitchFamily="18" charset="0"/>
            </a:endParaRPr>
          </a:p>
          <a:p>
            <a:pPr algn="ctr"/>
            <a:r>
              <a:rPr lang="en-US" sz="2000" dirty="0">
                <a:solidFill>
                  <a:schemeClr val="tx2"/>
                </a:solidFill>
                <a:effectLst/>
                <a:latin typeface="Times New Roman" panose="02020603050405020304" pitchFamily="18" charset="0"/>
                <a:cs typeface="Times New Roman" panose="02020603050405020304" pitchFamily="18" charset="0"/>
              </a:rPr>
              <a:t>Hall-Flavin, D. K. (2018, September 11). </a:t>
            </a:r>
            <a:r>
              <a:rPr lang="en-US" sz="2000" i="1" dirty="0">
                <a:solidFill>
                  <a:schemeClr val="tx2"/>
                </a:solidFill>
                <a:effectLst/>
                <a:latin typeface="Times New Roman" panose="02020603050405020304" pitchFamily="18" charset="0"/>
                <a:cs typeface="Times New Roman" panose="02020603050405020304" pitchFamily="18" charset="0"/>
              </a:rPr>
              <a:t>Natural remedies for depression: Are they effective?</a:t>
            </a:r>
            <a:r>
              <a:rPr lang="en-US" sz="2000" dirty="0">
                <a:solidFill>
                  <a:schemeClr val="tx2"/>
                </a:solidFill>
                <a:effectLst/>
                <a:latin typeface="Times New Roman" panose="02020603050405020304" pitchFamily="18" charset="0"/>
                <a:cs typeface="Times New Roman" panose="02020603050405020304" pitchFamily="18" charset="0"/>
              </a:rPr>
              <a:t> Mayo Clinic. Retrieved March 27, 2022, from https://www.mayoclinic.org/diseases-conditions/depression/expert-answers/natural-remedies-for-depression/faq-20058026 </a:t>
            </a:r>
          </a:p>
          <a:p>
            <a:pPr algn="ctr"/>
            <a:endParaRPr lang="en-US" sz="2000" dirty="0">
              <a:solidFill>
                <a:schemeClr val="tx2"/>
              </a:solidFill>
              <a:effectLst/>
              <a:latin typeface="Times New Roman" panose="02020603050405020304" pitchFamily="18" charset="0"/>
              <a:cs typeface="Times New Roman" panose="02020603050405020304" pitchFamily="18" charset="0"/>
            </a:endParaRPr>
          </a:p>
          <a:p>
            <a:pPr algn="ctr"/>
            <a:r>
              <a:rPr lang="en-US" sz="2000" dirty="0">
                <a:solidFill>
                  <a:schemeClr val="tx2"/>
                </a:solidFill>
                <a:effectLst/>
                <a:latin typeface="Times New Roman" panose="02020603050405020304" pitchFamily="18" charset="0"/>
                <a:cs typeface="Times New Roman" panose="02020603050405020304" pitchFamily="18" charset="0"/>
              </a:rPr>
              <a:t>Kubala, J. (2021, July 30). </a:t>
            </a:r>
            <a:r>
              <a:rPr lang="en-US" sz="2000" i="1" dirty="0">
                <a:solidFill>
                  <a:schemeClr val="tx2"/>
                </a:solidFill>
                <a:effectLst/>
                <a:latin typeface="Times New Roman" panose="02020603050405020304" pitchFamily="18" charset="0"/>
                <a:cs typeface="Times New Roman" panose="02020603050405020304" pitchFamily="18" charset="0"/>
              </a:rPr>
              <a:t>11 herbs and supplements to help fight depression</a:t>
            </a:r>
            <a:r>
              <a:rPr lang="en-US" sz="2000" dirty="0">
                <a:solidFill>
                  <a:schemeClr val="tx2"/>
                </a:solidFill>
                <a:effectLst/>
                <a:latin typeface="Times New Roman" panose="02020603050405020304" pitchFamily="18" charset="0"/>
                <a:cs typeface="Times New Roman" panose="02020603050405020304" pitchFamily="18" charset="0"/>
              </a:rPr>
              <a:t>. Healthline. Retrieved March 27, 2022, from https://www.healthline.com/nutrition/herbs-supplements-for-depression </a:t>
            </a:r>
          </a:p>
          <a:p>
            <a:pPr algn="ctr"/>
            <a:r>
              <a:rPr lang="en-US" sz="2000" dirty="0">
                <a:solidFill>
                  <a:schemeClr val="tx2"/>
                </a:solidFill>
                <a:effectLst/>
                <a:latin typeface="Times New Roman" panose="02020603050405020304" pitchFamily="18" charset="0"/>
                <a:cs typeface="Times New Roman" panose="02020603050405020304" pitchFamily="18" charset="0"/>
              </a:rPr>
              <a:t>Mayo Foundation for Medical Education and Research. (2020, November 18). </a:t>
            </a:r>
            <a:r>
              <a:rPr lang="en-US" sz="2000" i="1" dirty="0">
                <a:solidFill>
                  <a:schemeClr val="tx2"/>
                </a:solidFill>
                <a:effectLst/>
                <a:latin typeface="Times New Roman" panose="02020603050405020304" pitchFamily="18" charset="0"/>
                <a:cs typeface="Times New Roman" panose="02020603050405020304" pitchFamily="18" charset="0"/>
              </a:rPr>
              <a:t>SAM-e</a:t>
            </a:r>
            <a:r>
              <a:rPr lang="en-US" sz="2000" dirty="0">
                <a:solidFill>
                  <a:schemeClr val="tx2"/>
                </a:solidFill>
                <a:effectLst/>
                <a:latin typeface="Times New Roman" panose="02020603050405020304" pitchFamily="18" charset="0"/>
                <a:cs typeface="Times New Roman" panose="02020603050405020304" pitchFamily="18" charset="0"/>
              </a:rPr>
              <a:t>. Mayo Clinic. Retrieved April 8, 2022, from https://www.mayoclinic.org/drugs-supplements-same/art-20364924 </a:t>
            </a:r>
          </a:p>
          <a:p>
            <a:pPr algn="ctr"/>
            <a:endParaRPr lang="en-US" sz="2000" dirty="0">
              <a:solidFill>
                <a:schemeClr val="tx2"/>
              </a:solidFill>
              <a:effectLst/>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68478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chemeClr val="tx2"/>
                </a:solidFill>
                <a:latin typeface="Times New Roman" panose="02020603050405020304" pitchFamily="18" charset="0"/>
                <a:cs typeface="Times New Roman" panose="02020603050405020304" pitchFamily="18" charset="0"/>
              </a:rPr>
              <a:t>references</a:t>
            </a:r>
          </a:p>
        </p:txBody>
      </p:sp>
      <p:sp>
        <p:nvSpPr>
          <p:cNvPr id="2" name="TextBox 1">
            <a:extLst>
              <a:ext uri="{FF2B5EF4-FFF2-40B4-BE49-F238E27FC236}">
                <a16:creationId xmlns:a16="http://schemas.microsoft.com/office/drawing/2014/main" id="{0089F132-74D4-46AD-B7EE-E36D4DDE8903}"/>
              </a:ext>
            </a:extLst>
          </p:cNvPr>
          <p:cNvSpPr txBox="1"/>
          <p:nvPr/>
        </p:nvSpPr>
        <p:spPr>
          <a:xfrm>
            <a:off x="454240" y="1757779"/>
            <a:ext cx="11283519" cy="2554545"/>
          </a:xfrm>
          <a:prstGeom prst="rect">
            <a:avLst/>
          </a:prstGeom>
          <a:noFill/>
        </p:spPr>
        <p:txBody>
          <a:bodyPr wrap="square" rtlCol="0">
            <a:spAutoFit/>
          </a:bodyPr>
          <a:lstStyle/>
          <a:p>
            <a:endParaRPr lang="en-US" sz="2000" dirty="0">
              <a:solidFill>
                <a:schemeClr val="tx2"/>
              </a:solidFill>
              <a:effectLst/>
              <a:latin typeface="Times New Roman" panose="02020603050405020304" pitchFamily="18" charset="0"/>
              <a:cs typeface="Times New Roman" panose="02020603050405020304" pitchFamily="18" charset="0"/>
            </a:endParaRPr>
          </a:p>
          <a:p>
            <a:r>
              <a:rPr lang="en-US" sz="2000" dirty="0">
                <a:solidFill>
                  <a:schemeClr val="tx2"/>
                </a:solidFill>
                <a:effectLst/>
                <a:latin typeface="Times New Roman" panose="02020603050405020304" pitchFamily="18" charset="0"/>
                <a:cs typeface="Times New Roman" panose="02020603050405020304" pitchFamily="18" charset="0"/>
              </a:rPr>
              <a:t>Wani, A. L., Bhat, S. A., &amp; Ara, A. (2015, September). </a:t>
            </a:r>
            <a:r>
              <a:rPr lang="en-US" sz="2000" i="1" dirty="0">
                <a:solidFill>
                  <a:schemeClr val="tx2"/>
                </a:solidFill>
                <a:effectLst/>
                <a:latin typeface="Times New Roman" panose="02020603050405020304" pitchFamily="18" charset="0"/>
                <a:cs typeface="Times New Roman" panose="02020603050405020304" pitchFamily="18" charset="0"/>
              </a:rPr>
              <a:t>Omega-3 fatty acids and the treatment of depression: A review of scientific evidence</a:t>
            </a:r>
            <a:r>
              <a:rPr lang="en-US" sz="2000" dirty="0">
                <a:solidFill>
                  <a:schemeClr val="tx2"/>
                </a:solidFill>
                <a:effectLst/>
                <a:latin typeface="Times New Roman" panose="02020603050405020304" pitchFamily="18" charset="0"/>
                <a:cs typeface="Times New Roman" panose="02020603050405020304" pitchFamily="18" charset="0"/>
              </a:rPr>
              <a:t>. Integrative medicine research. Retrieved April 7, 2022, from https://www.ncbi.nlm.nih.gov/pmc/articles/PMC5481805/ </a:t>
            </a:r>
          </a:p>
          <a:p>
            <a:endParaRPr lang="en-US" sz="2000" dirty="0">
              <a:solidFill>
                <a:schemeClr val="tx2"/>
              </a:solidFill>
              <a:effectLst/>
              <a:latin typeface="Times New Roman" panose="02020603050405020304" pitchFamily="18" charset="0"/>
              <a:cs typeface="Times New Roman" panose="02020603050405020304" pitchFamily="18" charset="0"/>
            </a:endParaRPr>
          </a:p>
          <a:p>
            <a:r>
              <a:rPr lang="en-US" sz="2000" dirty="0">
                <a:solidFill>
                  <a:schemeClr val="tx2"/>
                </a:solidFill>
                <a:effectLst/>
                <a:latin typeface="Times New Roman" panose="02020603050405020304" pitchFamily="18" charset="0"/>
                <a:cs typeface="Times New Roman" panose="02020603050405020304" pitchFamily="18" charset="0"/>
              </a:rPr>
              <a:t>U.S. Department of Health and Human Services. (2017, December). </a:t>
            </a:r>
            <a:r>
              <a:rPr lang="en-US" sz="2000" i="1" dirty="0">
                <a:solidFill>
                  <a:schemeClr val="tx2"/>
                </a:solidFill>
                <a:effectLst/>
                <a:latin typeface="Times New Roman" panose="02020603050405020304" pitchFamily="18" charset="0"/>
                <a:cs typeface="Times New Roman" panose="02020603050405020304" pitchFamily="18" charset="0"/>
              </a:rPr>
              <a:t>St. john's wort and depression: In depth</a:t>
            </a:r>
            <a:r>
              <a:rPr lang="en-US" sz="2000" dirty="0">
                <a:solidFill>
                  <a:schemeClr val="tx2"/>
                </a:solidFill>
                <a:effectLst/>
                <a:latin typeface="Times New Roman" panose="02020603050405020304" pitchFamily="18" charset="0"/>
                <a:cs typeface="Times New Roman" panose="02020603050405020304" pitchFamily="18" charset="0"/>
              </a:rPr>
              <a:t>. National Center for Complementary and Integrative Health. Retrieved April 9, 2022, from https://www.nccih.nih.gov/health/st-johns-wort-and-depression-in-depth </a:t>
            </a:r>
          </a:p>
        </p:txBody>
      </p:sp>
    </p:spTree>
    <p:extLst>
      <p:ext uri="{BB962C8B-B14F-4D97-AF65-F5344CB8AC3E}">
        <p14:creationId xmlns:p14="http://schemas.microsoft.com/office/powerpoint/2010/main" val="336093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Health and fitness presentation (widescreen)</Template>
  <TotalTime>6499</TotalTime>
  <Words>1613</Words>
  <Application>Microsoft Office PowerPoint</Application>
  <PresentationFormat>Widescreen</PresentationFormat>
  <Paragraphs>68</Paragraphs>
  <Slides>9</Slides>
  <Notes>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Health Fitness 16x9</vt:lpstr>
      <vt:lpstr>Supplements for depression</vt:lpstr>
      <vt:lpstr>Supplements for depression</vt:lpstr>
      <vt:lpstr>saffron</vt:lpstr>
      <vt:lpstr>Omega-3 fatty acids</vt:lpstr>
      <vt:lpstr>Sam-E</vt:lpstr>
      <vt:lpstr>St. john’s wort</vt:lpstr>
      <vt:lpstr>conclusion</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Supplements for depression</dc:title>
  <dc:creator>Amanda</dc:creator>
  <cp:lastModifiedBy>Amanda</cp:lastModifiedBy>
  <cp:revision>13</cp:revision>
  <dcterms:created xsi:type="dcterms:W3CDTF">2022-03-27T21:59:23Z</dcterms:created>
  <dcterms:modified xsi:type="dcterms:W3CDTF">2022-04-09T19:30:00Z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